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45"/>
  </p:notesMasterIdLst>
  <p:sldIdLst>
    <p:sldId id="274" r:id="rId2"/>
    <p:sldId id="343" r:id="rId3"/>
    <p:sldId id="333" r:id="rId4"/>
    <p:sldId id="312" r:id="rId5"/>
    <p:sldId id="277" r:id="rId6"/>
    <p:sldId id="302" r:id="rId7"/>
    <p:sldId id="304" r:id="rId8"/>
    <p:sldId id="314" r:id="rId9"/>
    <p:sldId id="319" r:id="rId10"/>
    <p:sldId id="341" r:id="rId11"/>
    <p:sldId id="342" r:id="rId12"/>
    <p:sldId id="287" r:id="rId13"/>
    <p:sldId id="288" r:id="rId14"/>
    <p:sldId id="289" r:id="rId15"/>
    <p:sldId id="320" r:id="rId16"/>
    <p:sldId id="315" r:id="rId17"/>
    <p:sldId id="294" r:id="rId18"/>
    <p:sldId id="306" r:id="rId19"/>
    <p:sldId id="307" r:id="rId20"/>
    <p:sldId id="313" r:id="rId21"/>
    <p:sldId id="300" r:id="rId22"/>
    <p:sldId id="305" r:id="rId23"/>
    <p:sldId id="334" r:id="rId24"/>
    <p:sldId id="340" r:id="rId25"/>
    <p:sldId id="321" r:id="rId26"/>
    <p:sldId id="337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17" r:id="rId35"/>
    <p:sldId id="308" r:id="rId36"/>
    <p:sldId id="309" r:id="rId37"/>
    <p:sldId id="310" r:id="rId38"/>
    <p:sldId id="330" r:id="rId39"/>
    <p:sldId id="338" r:id="rId40"/>
    <p:sldId id="339" r:id="rId41"/>
    <p:sldId id="331" r:id="rId42"/>
    <p:sldId id="344" r:id="rId43"/>
    <p:sldId id="34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E95"/>
    <a:srgbClr val="C00000"/>
    <a:srgbClr val="FF6D6D"/>
    <a:srgbClr val="CC00CC"/>
    <a:srgbClr val="CC0485"/>
    <a:srgbClr val="AB0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DD34B-F43B-4735-8D60-0C9218F87AF1}" v="2" dt="2023-11-24T08:41:17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Orta Stil 1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3447" autoAdjust="0"/>
  </p:normalViewPr>
  <p:slideViewPr>
    <p:cSldViewPr snapToGrid="0">
      <p:cViewPr varScale="1">
        <p:scale>
          <a:sx n="106" d="100"/>
          <a:sy n="106" d="100"/>
        </p:scale>
        <p:origin x="9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Çiğdem İNCİ KUZU" userId="fadefb44ee811ec6" providerId="LiveId" clId="{6DEDD34B-F43B-4735-8D60-0C9218F87AF1}"/>
    <pc:docChg chg="undo custSel modSld">
      <pc:chgData name="Çiğdem İNCİ KUZU" userId="fadefb44ee811ec6" providerId="LiveId" clId="{6DEDD34B-F43B-4735-8D60-0C9218F87AF1}" dt="2023-11-24T08:41:36.949" v="106" actId="207"/>
      <pc:docMkLst>
        <pc:docMk/>
      </pc:docMkLst>
      <pc:sldChg chg="modSp mod">
        <pc:chgData name="Çiğdem İNCİ KUZU" userId="fadefb44ee811ec6" providerId="LiveId" clId="{6DEDD34B-F43B-4735-8D60-0C9218F87AF1}" dt="2023-11-24T08:26:12.528" v="6" actId="20577"/>
        <pc:sldMkLst>
          <pc:docMk/>
          <pc:sldMk cId="54293314" sldId="300"/>
        </pc:sldMkLst>
        <pc:graphicFrameChg chg="modGraphic">
          <ac:chgData name="Çiğdem İNCİ KUZU" userId="fadefb44ee811ec6" providerId="LiveId" clId="{6DEDD34B-F43B-4735-8D60-0C9218F87AF1}" dt="2023-11-24T08:26:12.528" v="6" actId="20577"/>
          <ac:graphicFrameMkLst>
            <pc:docMk/>
            <pc:sldMk cId="54293314" sldId="300"/>
            <ac:graphicFrameMk id="6" creationId="{C3345F40-CB66-8F09-52AD-BEFFBF176F9C}"/>
          </ac:graphicFrameMkLst>
        </pc:graphicFrameChg>
      </pc:sldChg>
      <pc:sldChg chg="addSp delSp modSp mod">
        <pc:chgData name="Çiğdem İNCİ KUZU" userId="fadefb44ee811ec6" providerId="LiveId" clId="{6DEDD34B-F43B-4735-8D60-0C9218F87AF1}" dt="2023-11-24T08:41:36.949" v="106" actId="207"/>
        <pc:sldMkLst>
          <pc:docMk/>
          <pc:sldMk cId="679713349" sldId="314"/>
        </pc:sldMkLst>
        <pc:spChg chg="mod">
          <ac:chgData name="Çiğdem İNCİ KUZU" userId="fadefb44ee811ec6" providerId="LiveId" clId="{6DEDD34B-F43B-4735-8D60-0C9218F87AF1}" dt="2023-11-24T08:24:48.972" v="1" actId="26606"/>
          <ac:spMkLst>
            <pc:docMk/>
            <pc:sldMk cId="679713349" sldId="314"/>
            <ac:spMk id="2" creationId="{AF0E056B-A894-5639-D590-D8B6F04FC358}"/>
          </ac:spMkLst>
        </pc:spChg>
        <pc:spChg chg="mod">
          <ac:chgData name="Çiğdem İNCİ KUZU" userId="fadefb44ee811ec6" providerId="LiveId" clId="{6DEDD34B-F43B-4735-8D60-0C9218F87AF1}" dt="2023-11-24T08:24:48.972" v="1" actId="26606"/>
          <ac:spMkLst>
            <pc:docMk/>
            <pc:sldMk cId="679713349" sldId="314"/>
            <ac:spMk id="138" creationId="{83F351E8-1FF5-B900-1B52-A5F4CF57912E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86" creationId="{F5F0CD5C-72F3-4090-8A69-8E15CB432AC2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87" creationId="{217496A2-9394-4FB7-BA0E-717D2D2E7A43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90" creationId="{67374FB5-CBB7-46FF-95B5-2251BC6856ED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91" creationId="{34BCEAB7-D9E0-40A4-9254-8593BD346EAB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92" creationId="{D567A354-BB63-405C-8E5F-2F510E670F16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93" creationId="{9185A8D7-2F20-4F7A-97BE-21DB1654C7F7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94" creationId="{CB65BD56-22B3-4E13-BFCA-B8E8BEB92D6C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95" creationId="{6790ED68-BCA0-4247-A72F-1CB85DF068C3}"/>
          </ac:spMkLst>
        </pc:spChg>
        <pc:spChg chg="add del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196" creationId="{DD0F2B3F-DC55-4FA7-B667-1ACD07920937}"/>
          </ac:spMkLst>
        </pc:spChg>
        <pc:spChg chg="add del">
          <ac:chgData name="Çiğdem İNCİ KUZU" userId="fadefb44ee811ec6" providerId="LiveId" clId="{6DEDD34B-F43B-4735-8D60-0C9218F87AF1}" dt="2023-11-24T08:24:48.972" v="1" actId="26606"/>
          <ac:spMkLst>
            <pc:docMk/>
            <pc:sldMk cId="679713349" sldId="314"/>
            <ac:spMk id="213" creationId="{5A7802B6-FF37-40CF-A7E2-6F2A0D9A91EF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15" creationId="{217496A2-9394-4FB7-BA0E-717D2D2E7A43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21" creationId="{67374FB5-CBB7-46FF-95B5-2251BC6856ED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23" creationId="{34BCEAB7-D9E0-40A4-9254-8593BD346EAB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25" creationId="{D567A354-BB63-405C-8E5F-2F510E670F16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27" creationId="{9185A8D7-2F20-4F7A-97BE-21DB1654C7F7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29" creationId="{CB65BD56-22B3-4E13-BFCA-B8E8BEB92D6C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31" creationId="{6790ED68-BCA0-4247-A72F-1CB85DF068C3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33" creationId="{DD0F2B3F-DC55-4FA7-B667-1ACD07920937}"/>
          </ac:spMkLst>
        </pc:spChg>
        <pc:spChg chg="add">
          <ac:chgData name="Çiğdem İNCİ KUZU" userId="fadefb44ee811ec6" providerId="LiveId" clId="{6DEDD34B-F43B-4735-8D60-0C9218F87AF1}" dt="2023-11-24T08:24:49.002" v="2" actId="26606"/>
          <ac:spMkLst>
            <pc:docMk/>
            <pc:sldMk cId="679713349" sldId="314"/>
            <ac:spMk id="234" creationId="{F5F0CD5C-72F3-4090-8A69-8E15CB432AC2}"/>
          </ac:spMkLst>
        </pc:spChg>
        <pc:grpChg chg="add del">
          <ac:chgData name="Çiğdem İNCİ KUZU" userId="fadefb44ee811ec6" providerId="LiveId" clId="{6DEDD34B-F43B-4735-8D60-0C9218F87AF1}" dt="2023-11-24T08:24:49.002" v="2" actId="26606"/>
          <ac:grpSpMkLst>
            <pc:docMk/>
            <pc:sldMk cId="679713349" sldId="314"/>
            <ac:grpSpMk id="177" creationId="{88C9B83F-64CD-41C1-925F-A08801FFD0BD}"/>
          </ac:grpSpMkLst>
        </pc:grpChg>
        <pc:grpChg chg="add del">
          <ac:chgData name="Çiğdem İNCİ KUZU" userId="fadefb44ee811ec6" providerId="LiveId" clId="{6DEDD34B-F43B-4735-8D60-0C9218F87AF1}" dt="2023-11-24T08:24:48.972" v="1" actId="26606"/>
          <ac:grpSpMkLst>
            <pc:docMk/>
            <pc:sldMk cId="679713349" sldId="314"/>
            <ac:grpSpMk id="201" creationId="{B4DE830A-B531-4A3B-96F6-0ECE88B08555}"/>
          </ac:grpSpMkLst>
        </pc:grpChg>
        <pc:grpChg chg="add">
          <ac:chgData name="Çiğdem İNCİ KUZU" userId="fadefb44ee811ec6" providerId="LiveId" clId="{6DEDD34B-F43B-4735-8D60-0C9218F87AF1}" dt="2023-11-24T08:24:49.002" v="2" actId="26606"/>
          <ac:grpSpMkLst>
            <pc:docMk/>
            <pc:sldMk cId="679713349" sldId="314"/>
            <ac:grpSpMk id="216" creationId="{88C9B83F-64CD-41C1-925F-A08801FFD0BD}"/>
          </ac:grpSpMkLst>
        </pc:grpChg>
        <pc:graphicFrameChg chg="mod modGraphic">
          <ac:chgData name="Çiğdem İNCİ KUZU" userId="fadefb44ee811ec6" providerId="LiveId" clId="{6DEDD34B-F43B-4735-8D60-0C9218F87AF1}" dt="2023-11-24T08:41:36.949" v="106" actId="207"/>
          <ac:graphicFrameMkLst>
            <pc:docMk/>
            <pc:sldMk cId="679713349" sldId="314"/>
            <ac:graphicFrameMk id="7" creationId="{792B7794-AC00-FA24-9C26-9C679034E055}"/>
          </ac:graphicFrameMkLst>
        </pc:graphicFrameChg>
        <pc:picChg chg="mod ord">
          <ac:chgData name="Çiğdem İNCİ KUZU" userId="fadefb44ee811ec6" providerId="LiveId" clId="{6DEDD34B-F43B-4735-8D60-0C9218F87AF1}" dt="2023-11-24T08:24:48.972" v="1" actId="26606"/>
          <ac:picMkLst>
            <pc:docMk/>
            <pc:sldMk cId="679713349" sldId="314"/>
            <ac:picMk id="3" creationId="{51200C22-DD75-7314-1F12-E97A118336A3}"/>
          </ac:picMkLst>
        </pc:picChg>
        <pc:cxnChg chg="add del">
          <ac:chgData name="Çiğdem İNCİ KUZU" userId="fadefb44ee811ec6" providerId="LiveId" clId="{6DEDD34B-F43B-4735-8D60-0C9218F87AF1}" dt="2023-11-24T08:24:49.002" v="2" actId="26606"/>
          <ac:cxnSpMkLst>
            <pc:docMk/>
            <pc:sldMk cId="679713349" sldId="314"/>
            <ac:cxnSpMk id="188" creationId="{D02CF681-4765-4E88-802F-B2474DCD516A}"/>
          </ac:cxnSpMkLst>
        </pc:cxnChg>
        <pc:cxnChg chg="add del">
          <ac:chgData name="Çiğdem İNCİ KUZU" userId="fadefb44ee811ec6" providerId="LiveId" clId="{6DEDD34B-F43B-4735-8D60-0C9218F87AF1}" dt="2023-11-24T08:24:49.002" v="2" actId="26606"/>
          <ac:cxnSpMkLst>
            <pc:docMk/>
            <pc:sldMk cId="679713349" sldId="314"/>
            <ac:cxnSpMk id="189" creationId="{3D57B2BA-243C-45C7-A5D8-46CA719437FC}"/>
          </ac:cxnSpMkLst>
        </pc:cxnChg>
        <pc:cxnChg chg="add">
          <ac:chgData name="Çiğdem İNCİ KUZU" userId="fadefb44ee811ec6" providerId="LiveId" clId="{6DEDD34B-F43B-4735-8D60-0C9218F87AF1}" dt="2023-11-24T08:24:49.002" v="2" actId="26606"/>
          <ac:cxnSpMkLst>
            <pc:docMk/>
            <pc:sldMk cId="679713349" sldId="314"/>
            <ac:cxnSpMk id="217" creationId="{D02CF681-4765-4E88-802F-B2474DCD516A}"/>
          </ac:cxnSpMkLst>
        </pc:cxnChg>
        <pc:cxnChg chg="add">
          <ac:chgData name="Çiğdem İNCİ KUZU" userId="fadefb44ee811ec6" providerId="LiveId" clId="{6DEDD34B-F43B-4735-8D60-0C9218F87AF1}" dt="2023-11-24T08:24:49.002" v="2" actId="26606"/>
          <ac:cxnSpMkLst>
            <pc:docMk/>
            <pc:sldMk cId="679713349" sldId="314"/>
            <ac:cxnSpMk id="219" creationId="{3D57B2BA-243C-45C7-A5D8-46CA719437FC}"/>
          </ac:cxnSpMkLst>
        </pc:cxnChg>
      </pc:sldChg>
      <pc:sldChg chg="modSp mod">
        <pc:chgData name="Çiğdem İNCİ KUZU" userId="fadefb44ee811ec6" providerId="LiveId" clId="{6DEDD34B-F43B-4735-8D60-0C9218F87AF1}" dt="2023-11-24T08:34:39.625" v="10" actId="255"/>
        <pc:sldMkLst>
          <pc:docMk/>
          <pc:sldMk cId="1364866379" sldId="323"/>
        </pc:sldMkLst>
        <pc:spChg chg="mod">
          <ac:chgData name="Çiğdem İNCİ KUZU" userId="fadefb44ee811ec6" providerId="LiveId" clId="{6DEDD34B-F43B-4735-8D60-0C9218F87AF1}" dt="2023-11-24T08:34:39.625" v="10" actId="255"/>
          <ac:spMkLst>
            <pc:docMk/>
            <pc:sldMk cId="1364866379" sldId="323"/>
            <ac:spMk id="6" creationId="{83F23766-B25D-9661-19F6-ABDF26ABB8B0}"/>
          </ac:spMkLst>
        </pc:spChg>
      </pc:sldChg>
      <pc:sldChg chg="modSp mod">
        <pc:chgData name="Çiğdem İNCİ KUZU" userId="fadefb44ee811ec6" providerId="LiveId" clId="{6DEDD34B-F43B-4735-8D60-0C9218F87AF1}" dt="2023-11-24T08:36:47.732" v="96" actId="20577"/>
        <pc:sldMkLst>
          <pc:docMk/>
          <pc:sldMk cId="1813227962" sldId="324"/>
        </pc:sldMkLst>
        <pc:spChg chg="mod">
          <ac:chgData name="Çiğdem İNCİ KUZU" userId="fadefb44ee811ec6" providerId="LiveId" clId="{6DEDD34B-F43B-4735-8D60-0C9218F87AF1}" dt="2023-11-24T08:36:47.732" v="96" actId="20577"/>
          <ac:spMkLst>
            <pc:docMk/>
            <pc:sldMk cId="1813227962" sldId="324"/>
            <ac:spMk id="9" creationId="{355B0EA7-44DE-4431-F695-4DB1EDE47616}"/>
          </ac:spMkLst>
        </pc:spChg>
      </pc:sldChg>
      <pc:sldChg chg="modSp mod">
        <pc:chgData name="Çiğdem İNCİ KUZU" userId="fadefb44ee811ec6" providerId="LiveId" clId="{6DEDD34B-F43B-4735-8D60-0C9218F87AF1}" dt="2023-11-24T08:34:17.957" v="7" actId="2711"/>
        <pc:sldMkLst>
          <pc:docMk/>
          <pc:sldMk cId="136007769" sldId="337"/>
        </pc:sldMkLst>
        <pc:spChg chg="mod">
          <ac:chgData name="Çiğdem İNCİ KUZU" userId="fadefb44ee811ec6" providerId="LiveId" clId="{6DEDD34B-F43B-4735-8D60-0C9218F87AF1}" dt="2023-11-24T08:34:17.957" v="7" actId="2711"/>
          <ac:spMkLst>
            <pc:docMk/>
            <pc:sldMk cId="136007769" sldId="337"/>
            <ac:spMk id="3" creationId="{EE52693C-66CE-00A0-BC37-57A284CF45B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81656A-ED47-476C-8848-3E59573A4CE8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77C90C-C98B-46C6-AE65-9E47C4B65266}">
      <dgm:prSet custT="1"/>
      <dgm:spPr/>
      <dgm:t>
        <a:bodyPr/>
        <a:lstStyle/>
        <a:p>
          <a:r>
            <a:rPr lang="tr-TR" sz="2000" b="1" i="0" dirty="0"/>
            <a:t>                   Fakülte Sekreteri Ruhi AKGÜN</a:t>
          </a:r>
          <a:endParaRPr lang="en-US" sz="2000" b="1" dirty="0"/>
        </a:p>
      </dgm:t>
    </dgm:pt>
    <dgm:pt modelId="{EADE1316-5E24-44EE-9A3F-2E0869C2CC23}" type="parTrans" cxnId="{C7B81557-30B0-4EDF-812D-11D916ED816E}">
      <dgm:prSet/>
      <dgm:spPr/>
      <dgm:t>
        <a:bodyPr/>
        <a:lstStyle/>
        <a:p>
          <a:endParaRPr lang="en-US"/>
        </a:p>
      </dgm:t>
    </dgm:pt>
    <dgm:pt modelId="{CB07EA78-1993-47E4-8E98-2E9BBF593BBE}" type="sibTrans" cxnId="{C7B81557-30B0-4EDF-812D-11D916ED816E}">
      <dgm:prSet/>
      <dgm:spPr/>
      <dgm:t>
        <a:bodyPr/>
        <a:lstStyle/>
        <a:p>
          <a:endParaRPr lang="en-US"/>
        </a:p>
      </dgm:t>
    </dgm:pt>
    <dgm:pt modelId="{5D363ADD-7FB7-4508-9083-A3E47A523D95}">
      <dgm:prSet custT="1"/>
      <dgm:spPr/>
      <dgm:t>
        <a:bodyPr spcFirstLastPara="0" vert="horz" wrap="square" lIns="101746" tIns="106801" rIns="101746" bIns="106801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>
              <a:latin typeface="Trebuchet MS" panose="020B0603020202020204"/>
              <a:ea typeface="+mn-ea"/>
              <a:cs typeface="+mn-cs"/>
            </a:rPr>
            <a:t>Teknisyen Mustafa DOĞAN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gm:t>
    </dgm:pt>
    <dgm:pt modelId="{279DA30B-D234-4A3B-9609-BEE7F12410BF}" type="parTrans" cxnId="{8C4A7172-6FF1-492F-AAE8-F9C4A9C96B71}">
      <dgm:prSet/>
      <dgm:spPr/>
      <dgm:t>
        <a:bodyPr/>
        <a:lstStyle/>
        <a:p>
          <a:endParaRPr lang="en-US"/>
        </a:p>
      </dgm:t>
    </dgm:pt>
    <dgm:pt modelId="{0A83BF41-63B2-4166-9052-B8F01DBA1541}" type="sibTrans" cxnId="{8C4A7172-6FF1-492F-AAE8-F9C4A9C96B71}">
      <dgm:prSet/>
      <dgm:spPr/>
      <dgm:t>
        <a:bodyPr/>
        <a:lstStyle/>
        <a:p>
          <a:endParaRPr lang="en-US"/>
        </a:p>
      </dgm:t>
    </dgm:pt>
    <dgm:pt modelId="{69C6BE74-2115-4424-A331-5CF2BF6BEBAA}">
      <dgm:prSet custT="1"/>
      <dgm:spPr/>
      <dgm:t>
        <a:bodyPr spcFirstLastPara="0" vert="horz" wrap="square" lIns="101746" tIns="106801" rIns="101746" bIns="106801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>
              <a:latin typeface="Trebuchet MS" panose="020B0603020202020204"/>
              <a:ea typeface="+mn-ea"/>
              <a:cs typeface="+mn-cs"/>
            </a:rPr>
            <a:t>Bilgisayar İşletmeni Nejat CEBECİOĞLU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gm:t>
    </dgm:pt>
    <dgm:pt modelId="{4992573E-F8E8-4A29-8A8E-1124C43D6DD4}" type="parTrans" cxnId="{E29D1A25-9E23-467F-9CCF-0DD3858BE3FC}">
      <dgm:prSet/>
      <dgm:spPr/>
      <dgm:t>
        <a:bodyPr/>
        <a:lstStyle/>
        <a:p>
          <a:endParaRPr lang="en-US"/>
        </a:p>
      </dgm:t>
    </dgm:pt>
    <dgm:pt modelId="{62CC26A9-36F1-40FA-A908-CA3557948E6E}" type="sibTrans" cxnId="{E29D1A25-9E23-467F-9CCF-0DD3858BE3FC}">
      <dgm:prSet/>
      <dgm:spPr/>
      <dgm:t>
        <a:bodyPr/>
        <a:lstStyle/>
        <a:p>
          <a:endParaRPr lang="en-US"/>
        </a:p>
      </dgm:t>
    </dgm:pt>
    <dgm:pt modelId="{FFF04510-D9C7-4012-BE70-F471BE6739AE}">
      <dgm:prSet custT="1"/>
      <dgm:spPr/>
      <dgm:t>
        <a:bodyPr spcFirstLastPara="0" vert="horz" wrap="square" lIns="101746" tIns="106801" rIns="101746" bIns="106801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>
              <a:latin typeface="Trebuchet MS" panose="020B0603020202020204"/>
              <a:ea typeface="+mn-ea"/>
              <a:cs typeface="+mn-cs"/>
            </a:rPr>
            <a:t>Sekreter Oktay KAPUCUOĞLU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gm:t>
    </dgm:pt>
    <dgm:pt modelId="{85327341-EDA6-4EBC-B28E-EEDCC4E3E50C}" type="parTrans" cxnId="{305B8FEC-F0FE-4ADD-AC2A-85252E786F3C}">
      <dgm:prSet/>
      <dgm:spPr/>
      <dgm:t>
        <a:bodyPr/>
        <a:lstStyle/>
        <a:p>
          <a:endParaRPr lang="en-US"/>
        </a:p>
      </dgm:t>
    </dgm:pt>
    <dgm:pt modelId="{A621EFC1-EFA0-42EB-9F5A-9292316139D7}" type="sibTrans" cxnId="{305B8FEC-F0FE-4ADD-AC2A-85252E786F3C}">
      <dgm:prSet/>
      <dgm:spPr/>
      <dgm:t>
        <a:bodyPr/>
        <a:lstStyle/>
        <a:p>
          <a:endParaRPr lang="en-US"/>
        </a:p>
      </dgm:t>
    </dgm:pt>
    <dgm:pt modelId="{88F65976-3444-489E-A658-1836FB9978B1}">
      <dgm:prSet custT="1"/>
      <dgm:spPr/>
      <dgm:t>
        <a:bodyPr spcFirstLastPara="0" vert="horz" wrap="square" lIns="101746" tIns="106801" rIns="101746" bIns="106801" numCol="1" spcCol="1270" anchor="ctr" anchorCtr="0"/>
        <a:lstStyle/>
        <a:p>
          <a:pPr algn="ctr"/>
          <a:r>
            <a:rPr lang="tr-TR" sz="2000" b="1" i="0"/>
            <a:t>Teknisyen İzzet Gökhan ASLANDAŞ</a:t>
          </a:r>
          <a:endParaRPr lang="en-US" sz="2000" b="1" dirty="0"/>
        </a:p>
      </dgm:t>
    </dgm:pt>
    <dgm:pt modelId="{FFCBD4DC-220D-4AB0-BE48-3AADF86F18AC}" type="parTrans" cxnId="{F9545A02-EF48-4E0A-BD2B-FA5800DB26DB}">
      <dgm:prSet/>
      <dgm:spPr/>
      <dgm:t>
        <a:bodyPr/>
        <a:lstStyle/>
        <a:p>
          <a:endParaRPr lang="en-US"/>
        </a:p>
      </dgm:t>
    </dgm:pt>
    <dgm:pt modelId="{4C467A4D-C65A-4118-8701-2F748BF4448D}" type="sibTrans" cxnId="{F9545A02-EF48-4E0A-BD2B-FA5800DB26DB}">
      <dgm:prSet/>
      <dgm:spPr/>
      <dgm:t>
        <a:bodyPr/>
        <a:lstStyle/>
        <a:p>
          <a:endParaRPr lang="en-US"/>
        </a:p>
      </dgm:t>
    </dgm:pt>
    <dgm:pt modelId="{1A3FDB59-28A6-4155-8CCA-FA0F755B7507}">
      <dgm:prSet custT="1"/>
      <dgm:spPr/>
      <dgm:t>
        <a:bodyPr spcFirstLastPara="0" vert="horz" wrap="square" lIns="101746" tIns="106801" rIns="101746" bIns="106801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>
              <a:latin typeface="Trebuchet MS" panose="020B0603020202020204"/>
              <a:ea typeface="+mn-ea"/>
              <a:cs typeface="+mn-cs"/>
            </a:rPr>
            <a:t>Memur Rabia CORA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gm:t>
    </dgm:pt>
    <dgm:pt modelId="{A03E69EC-C295-44FC-A880-514D562E7013}" type="parTrans" cxnId="{EE39B13B-3156-4766-928A-7FD38D2F4162}">
      <dgm:prSet/>
      <dgm:spPr/>
      <dgm:t>
        <a:bodyPr/>
        <a:lstStyle/>
        <a:p>
          <a:endParaRPr lang="en-US"/>
        </a:p>
      </dgm:t>
    </dgm:pt>
    <dgm:pt modelId="{4FE699BD-DBFF-4262-95BE-496361E35EAC}" type="sibTrans" cxnId="{EE39B13B-3156-4766-928A-7FD38D2F4162}">
      <dgm:prSet/>
      <dgm:spPr/>
      <dgm:t>
        <a:bodyPr/>
        <a:lstStyle/>
        <a:p>
          <a:endParaRPr lang="en-US"/>
        </a:p>
      </dgm:t>
    </dgm:pt>
    <dgm:pt modelId="{5A9F20BA-E96E-484C-A0EB-86C6AD19D188}" type="pres">
      <dgm:prSet presAssocID="{5781656A-ED47-476C-8848-3E59573A4CE8}" presName="vert0" presStyleCnt="0">
        <dgm:presLayoutVars>
          <dgm:dir/>
          <dgm:animOne val="branch"/>
          <dgm:animLvl val="lvl"/>
        </dgm:presLayoutVars>
      </dgm:prSet>
      <dgm:spPr/>
    </dgm:pt>
    <dgm:pt modelId="{1C4F7E53-BE5F-48DD-AF02-6E3D678EB032}" type="pres">
      <dgm:prSet presAssocID="{5F77C90C-C98B-46C6-AE65-9E47C4B65266}" presName="thickLine" presStyleLbl="alignNode1" presStyleIdx="0" presStyleCnt="6"/>
      <dgm:spPr/>
    </dgm:pt>
    <dgm:pt modelId="{F654B036-8137-403A-8B9F-12872D1E78B3}" type="pres">
      <dgm:prSet presAssocID="{5F77C90C-C98B-46C6-AE65-9E47C4B65266}" presName="horz1" presStyleCnt="0"/>
      <dgm:spPr/>
    </dgm:pt>
    <dgm:pt modelId="{50E36DFB-99DA-42BF-96FC-A8F341FEC533}" type="pres">
      <dgm:prSet presAssocID="{5F77C90C-C98B-46C6-AE65-9E47C4B65266}" presName="tx1" presStyleLbl="revTx" presStyleIdx="0" presStyleCnt="6"/>
      <dgm:spPr/>
    </dgm:pt>
    <dgm:pt modelId="{145AA3A5-6770-4450-834A-D2AE51495DE8}" type="pres">
      <dgm:prSet presAssocID="{5F77C90C-C98B-46C6-AE65-9E47C4B65266}" presName="vert1" presStyleCnt="0"/>
      <dgm:spPr/>
    </dgm:pt>
    <dgm:pt modelId="{32D48947-7F90-4D43-9E54-1D792E911071}" type="pres">
      <dgm:prSet presAssocID="{5D363ADD-7FB7-4508-9083-A3E47A523D95}" presName="thickLine" presStyleLbl="alignNode1" presStyleIdx="1" presStyleCnt="6"/>
      <dgm:spPr/>
    </dgm:pt>
    <dgm:pt modelId="{5F6A98CD-E360-4D14-8FA6-0E6B04DAB11D}" type="pres">
      <dgm:prSet presAssocID="{5D363ADD-7FB7-4508-9083-A3E47A523D95}" presName="horz1" presStyleCnt="0"/>
      <dgm:spPr/>
    </dgm:pt>
    <dgm:pt modelId="{F6E05955-AE1A-437D-8FA2-A7B13EE50518}" type="pres">
      <dgm:prSet presAssocID="{5D363ADD-7FB7-4508-9083-A3E47A523D95}" presName="tx1" presStyleLbl="revTx" presStyleIdx="1" presStyleCnt="6"/>
      <dgm:spPr/>
    </dgm:pt>
    <dgm:pt modelId="{4EF9739D-CDDA-43B9-A097-5004FA5F934E}" type="pres">
      <dgm:prSet presAssocID="{5D363ADD-7FB7-4508-9083-A3E47A523D95}" presName="vert1" presStyleCnt="0"/>
      <dgm:spPr/>
    </dgm:pt>
    <dgm:pt modelId="{39FE62C0-A05C-4999-B5F6-7450C4821A30}" type="pres">
      <dgm:prSet presAssocID="{69C6BE74-2115-4424-A331-5CF2BF6BEBAA}" presName="thickLine" presStyleLbl="alignNode1" presStyleIdx="2" presStyleCnt="6"/>
      <dgm:spPr/>
    </dgm:pt>
    <dgm:pt modelId="{E3F725D1-D163-4DAE-AFF2-40C0F40E0B9D}" type="pres">
      <dgm:prSet presAssocID="{69C6BE74-2115-4424-A331-5CF2BF6BEBAA}" presName="horz1" presStyleCnt="0"/>
      <dgm:spPr/>
    </dgm:pt>
    <dgm:pt modelId="{576B53DF-4427-4CB8-A957-5EF2A699EF9B}" type="pres">
      <dgm:prSet presAssocID="{69C6BE74-2115-4424-A331-5CF2BF6BEBAA}" presName="tx1" presStyleLbl="revTx" presStyleIdx="2" presStyleCnt="6"/>
      <dgm:spPr/>
    </dgm:pt>
    <dgm:pt modelId="{78A4BA5A-3D01-40CF-A4D5-EE5084F07832}" type="pres">
      <dgm:prSet presAssocID="{69C6BE74-2115-4424-A331-5CF2BF6BEBAA}" presName="vert1" presStyleCnt="0"/>
      <dgm:spPr/>
    </dgm:pt>
    <dgm:pt modelId="{A3C2885D-BD70-48CE-BDA2-60BF76DB6065}" type="pres">
      <dgm:prSet presAssocID="{FFF04510-D9C7-4012-BE70-F471BE6739AE}" presName="thickLine" presStyleLbl="alignNode1" presStyleIdx="3" presStyleCnt="6"/>
      <dgm:spPr/>
    </dgm:pt>
    <dgm:pt modelId="{5FE74014-C2B0-4D75-A86D-6A9B5FFA6118}" type="pres">
      <dgm:prSet presAssocID="{FFF04510-D9C7-4012-BE70-F471BE6739AE}" presName="horz1" presStyleCnt="0"/>
      <dgm:spPr/>
    </dgm:pt>
    <dgm:pt modelId="{EC461102-E92A-498A-A057-0B01FFDC859F}" type="pres">
      <dgm:prSet presAssocID="{FFF04510-D9C7-4012-BE70-F471BE6739AE}" presName="tx1" presStyleLbl="revTx" presStyleIdx="3" presStyleCnt="6" custLinFactNeighborX="496" custLinFactNeighborY="4197"/>
      <dgm:spPr/>
    </dgm:pt>
    <dgm:pt modelId="{6E2C5457-E6C2-41B7-A482-DDB7045D07FE}" type="pres">
      <dgm:prSet presAssocID="{FFF04510-D9C7-4012-BE70-F471BE6739AE}" presName="vert1" presStyleCnt="0"/>
      <dgm:spPr/>
    </dgm:pt>
    <dgm:pt modelId="{FFD63A1E-3A22-4DFA-AC03-AF9751B0D358}" type="pres">
      <dgm:prSet presAssocID="{88F65976-3444-489E-A658-1836FB9978B1}" presName="thickLine" presStyleLbl="alignNode1" presStyleIdx="4" presStyleCnt="6"/>
      <dgm:spPr/>
    </dgm:pt>
    <dgm:pt modelId="{7D876632-8AC0-4E65-9164-AB86C0E9DB67}" type="pres">
      <dgm:prSet presAssocID="{88F65976-3444-489E-A658-1836FB9978B1}" presName="horz1" presStyleCnt="0"/>
      <dgm:spPr/>
    </dgm:pt>
    <dgm:pt modelId="{80C3BE95-0A6A-4BF7-8BAD-53A5810476A1}" type="pres">
      <dgm:prSet presAssocID="{88F65976-3444-489E-A658-1836FB9978B1}" presName="tx1" presStyleLbl="revTx" presStyleIdx="4" presStyleCnt="6"/>
      <dgm:spPr/>
    </dgm:pt>
    <dgm:pt modelId="{EC309760-0A57-4925-99F3-7807F9035F14}" type="pres">
      <dgm:prSet presAssocID="{88F65976-3444-489E-A658-1836FB9978B1}" presName="vert1" presStyleCnt="0"/>
      <dgm:spPr/>
    </dgm:pt>
    <dgm:pt modelId="{2429F441-D1C2-4F9B-B6CE-8BC9D7DF90F5}" type="pres">
      <dgm:prSet presAssocID="{1A3FDB59-28A6-4155-8CCA-FA0F755B7507}" presName="thickLine" presStyleLbl="alignNode1" presStyleIdx="5" presStyleCnt="6"/>
      <dgm:spPr/>
    </dgm:pt>
    <dgm:pt modelId="{9433A99B-BF34-4135-837C-6EB91ABE0BDE}" type="pres">
      <dgm:prSet presAssocID="{1A3FDB59-28A6-4155-8CCA-FA0F755B7507}" presName="horz1" presStyleCnt="0"/>
      <dgm:spPr/>
    </dgm:pt>
    <dgm:pt modelId="{40FB9CEC-6782-4247-8BBB-308C54F65594}" type="pres">
      <dgm:prSet presAssocID="{1A3FDB59-28A6-4155-8CCA-FA0F755B7507}" presName="tx1" presStyleLbl="revTx" presStyleIdx="5" presStyleCnt="6" custLinFactNeighborX="-758" custLinFactNeighborY="-1810"/>
      <dgm:spPr/>
    </dgm:pt>
    <dgm:pt modelId="{43294585-52B0-40E3-9E35-C7A124A9931D}" type="pres">
      <dgm:prSet presAssocID="{1A3FDB59-28A6-4155-8CCA-FA0F755B7507}" presName="vert1" presStyleCnt="0"/>
      <dgm:spPr/>
    </dgm:pt>
  </dgm:ptLst>
  <dgm:cxnLst>
    <dgm:cxn modelId="{F9545A02-EF48-4E0A-BD2B-FA5800DB26DB}" srcId="{5781656A-ED47-476C-8848-3E59573A4CE8}" destId="{88F65976-3444-489E-A658-1836FB9978B1}" srcOrd="4" destOrd="0" parTransId="{FFCBD4DC-220D-4AB0-BE48-3AADF86F18AC}" sibTransId="{4C467A4D-C65A-4118-8701-2F748BF4448D}"/>
    <dgm:cxn modelId="{E29D1A25-9E23-467F-9CCF-0DD3858BE3FC}" srcId="{5781656A-ED47-476C-8848-3E59573A4CE8}" destId="{69C6BE74-2115-4424-A331-5CF2BF6BEBAA}" srcOrd="2" destOrd="0" parTransId="{4992573E-F8E8-4A29-8A8E-1124C43D6DD4}" sibTransId="{62CC26A9-36F1-40FA-A908-CA3557948E6E}"/>
    <dgm:cxn modelId="{EE39B13B-3156-4766-928A-7FD38D2F4162}" srcId="{5781656A-ED47-476C-8848-3E59573A4CE8}" destId="{1A3FDB59-28A6-4155-8CCA-FA0F755B7507}" srcOrd="5" destOrd="0" parTransId="{A03E69EC-C295-44FC-A880-514D562E7013}" sibTransId="{4FE699BD-DBFF-4262-95BE-496361E35EAC}"/>
    <dgm:cxn modelId="{26730450-D3C1-4FB5-B235-940DF5FBF52B}" type="presOf" srcId="{1A3FDB59-28A6-4155-8CCA-FA0F755B7507}" destId="{40FB9CEC-6782-4247-8BBB-308C54F65594}" srcOrd="0" destOrd="0" presId="urn:microsoft.com/office/officeart/2008/layout/LinedList"/>
    <dgm:cxn modelId="{8C4A7172-6FF1-492F-AAE8-F9C4A9C96B71}" srcId="{5781656A-ED47-476C-8848-3E59573A4CE8}" destId="{5D363ADD-7FB7-4508-9083-A3E47A523D95}" srcOrd="1" destOrd="0" parTransId="{279DA30B-D234-4A3B-9609-BEE7F12410BF}" sibTransId="{0A83BF41-63B2-4166-9052-B8F01DBA1541}"/>
    <dgm:cxn modelId="{C7B81557-30B0-4EDF-812D-11D916ED816E}" srcId="{5781656A-ED47-476C-8848-3E59573A4CE8}" destId="{5F77C90C-C98B-46C6-AE65-9E47C4B65266}" srcOrd="0" destOrd="0" parTransId="{EADE1316-5E24-44EE-9A3F-2E0869C2CC23}" sibTransId="{CB07EA78-1993-47E4-8E98-2E9BBF593BBE}"/>
    <dgm:cxn modelId="{24821C82-3534-411B-9062-7A08257AED7D}" type="presOf" srcId="{5D363ADD-7FB7-4508-9083-A3E47A523D95}" destId="{F6E05955-AE1A-437D-8FA2-A7B13EE50518}" srcOrd="0" destOrd="0" presId="urn:microsoft.com/office/officeart/2008/layout/LinedList"/>
    <dgm:cxn modelId="{F63FDF9C-F11C-4319-9AD9-8271292C6EF9}" type="presOf" srcId="{FFF04510-D9C7-4012-BE70-F471BE6739AE}" destId="{EC461102-E92A-498A-A057-0B01FFDC859F}" srcOrd="0" destOrd="0" presId="urn:microsoft.com/office/officeart/2008/layout/LinedList"/>
    <dgm:cxn modelId="{CBDCA9A5-FBB5-4C76-BBB5-AFB2514459EF}" type="presOf" srcId="{5F77C90C-C98B-46C6-AE65-9E47C4B65266}" destId="{50E36DFB-99DA-42BF-96FC-A8F341FEC533}" srcOrd="0" destOrd="0" presId="urn:microsoft.com/office/officeart/2008/layout/LinedList"/>
    <dgm:cxn modelId="{BA02CBC8-9B14-4819-B72B-485C3EE5302E}" type="presOf" srcId="{69C6BE74-2115-4424-A331-5CF2BF6BEBAA}" destId="{576B53DF-4427-4CB8-A957-5EF2A699EF9B}" srcOrd="0" destOrd="0" presId="urn:microsoft.com/office/officeart/2008/layout/LinedList"/>
    <dgm:cxn modelId="{400695CC-F991-406A-99AE-42E194138631}" type="presOf" srcId="{5781656A-ED47-476C-8848-3E59573A4CE8}" destId="{5A9F20BA-E96E-484C-A0EB-86C6AD19D188}" srcOrd="0" destOrd="0" presId="urn:microsoft.com/office/officeart/2008/layout/LinedList"/>
    <dgm:cxn modelId="{4BBE3DDA-2F63-4FB2-8E2C-351648192F37}" type="presOf" srcId="{88F65976-3444-489E-A658-1836FB9978B1}" destId="{80C3BE95-0A6A-4BF7-8BAD-53A5810476A1}" srcOrd="0" destOrd="0" presId="urn:microsoft.com/office/officeart/2008/layout/LinedList"/>
    <dgm:cxn modelId="{305B8FEC-F0FE-4ADD-AC2A-85252E786F3C}" srcId="{5781656A-ED47-476C-8848-3E59573A4CE8}" destId="{FFF04510-D9C7-4012-BE70-F471BE6739AE}" srcOrd="3" destOrd="0" parTransId="{85327341-EDA6-4EBC-B28E-EEDCC4E3E50C}" sibTransId="{A621EFC1-EFA0-42EB-9F5A-9292316139D7}"/>
    <dgm:cxn modelId="{706AD05A-BE14-4C7B-9DFA-1A3EFF0EADBD}" type="presParOf" srcId="{5A9F20BA-E96E-484C-A0EB-86C6AD19D188}" destId="{1C4F7E53-BE5F-48DD-AF02-6E3D678EB032}" srcOrd="0" destOrd="0" presId="urn:microsoft.com/office/officeart/2008/layout/LinedList"/>
    <dgm:cxn modelId="{A8860E6D-3FDB-4DE6-9DD0-97820577DAC1}" type="presParOf" srcId="{5A9F20BA-E96E-484C-A0EB-86C6AD19D188}" destId="{F654B036-8137-403A-8B9F-12872D1E78B3}" srcOrd="1" destOrd="0" presId="urn:microsoft.com/office/officeart/2008/layout/LinedList"/>
    <dgm:cxn modelId="{9A62BD2C-1ED2-427A-B0EF-CDEBAA85CDCA}" type="presParOf" srcId="{F654B036-8137-403A-8B9F-12872D1E78B3}" destId="{50E36DFB-99DA-42BF-96FC-A8F341FEC533}" srcOrd="0" destOrd="0" presId="urn:microsoft.com/office/officeart/2008/layout/LinedList"/>
    <dgm:cxn modelId="{4DD47DAF-DE13-4508-807D-726C6F08951B}" type="presParOf" srcId="{F654B036-8137-403A-8B9F-12872D1E78B3}" destId="{145AA3A5-6770-4450-834A-D2AE51495DE8}" srcOrd="1" destOrd="0" presId="urn:microsoft.com/office/officeart/2008/layout/LinedList"/>
    <dgm:cxn modelId="{0EE4BAA2-76C1-4D4D-9E09-6F975A7D65B5}" type="presParOf" srcId="{5A9F20BA-E96E-484C-A0EB-86C6AD19D188}" destId="{32D48947-7F90-4D43-9E54-1D792E911071}" srcOrd="2" destOrd="0" presId="urn:microsoft.com/office/officeart/2008/layout/LinedList"/>
    <dgm:cxn modelId="{8C9C1D11-AC73-4F44-9FFE-86B97E7C00D8}" type="presParOf" srcId="{5A9F20BA-E96E-484C-A0EB-86C6AD19D188}" destId="{5F6A98CD-E360-4D14-8FA6-0E6B04DAB11D}" srcOrd="3" destOrd="0" presId="urn:microsoft.com/office/officeart/2008/layout/LinedList"/>
    <dgm:cxn modelId="{A3DCD8FC-D202-4B46-8C24-8F10B174D87C}" type="presParOf" srcId="{5F6A98CD-E360-4D14-8FA6-0E6B04DAB11D}" destId="{F6E05955-AE1A-437D-8FA2-A7B13EE50518}" srcOrd="0" destOrd="0" presId="urn:microsoft.com/office/officeart/2008/layout/LinedList"/>
    <dgm:cxn modelId="{19D03FF5-C20D-463A-973C-8A3BEDCBD111}" type="presParOf" srcId="{5F6A98CD-E360-4D14-8FA6-0E6B04DAB11D}" destId="{4EF9739D-CDDA-43B9-A097-5004FA5F934E}" srcOrd="1" destOrd="0" presId="urn:microsoft.com/office/officeart/2008/layout/LinedList"/>
    <dgm:cxn modelId="{BAFB260E-B9C1-4934-AF69-10379D9A2E3B}" type="presParOf" srcId="{5A9F20BA-E96E-484C-A0EB-86C6AD19D188}" destId="{39FE62C0-A05C-4999-B5F6-7450C4821A30}" srcOrd="4" destOrd="0" presId="urn:microsoft.com/office/officeart/2008/layout/LinedList"/>
    <dgm:cxn modelId="{05A38342-9230-4CC8-A7BD-845780C41BBA}" type="presParOf" srcId="{5A9F20BA-E96E-484C-A0EB-86C6AD19D188}" destId="{E3F725D1-D163-4DAE-AFF2-40C0F40E0B9D}" srcOrd="5" destOrd="0" presId="urn:microsoft.com/office/officeart/2008/layout/LinedList"/>
    <dgm:cxn modelId="{C64F6D68-A225-4950-AD7B-EC3FBC35BD4C}" type="presParOf" srcId="{E3F725D1-D163-4DAE-AFF2-40C0F40E0B9D}" destId="{576B53DF-4427-4CB8-A957-5EF2A699EF9B}" srcOrd="0" destOrd="0" presId="urn:microsoft.com/office/officeart/2008/layout/LinedList"/>
    <dgm:cxn modelId="{FCEEC9F9-5F59-4D87-BC0F-5422AD4437DA}" type="presParOf" srcId="{E3F725D1-D163-4DAE-AFF2-40C0F40E0B9D}" destId="{78A4BA5A-3D01-40CF-A4D5-EE5084F07832}" srcOrd="1" destOrd="0" presId="urn:microsoft.com/office/officeart/2008/layout/LinedList"/>
    <dgm:cxn modelId="{49F0F65D-8D40-4BBF-87C6-F02695917C44}" type="presParOf" srcId="{5A9F20BA-E96E-484C-A0EB-86C6AD19D188}" destId="{A3C2885D-BD70-48CE-BDA2-60BF76DB6065}" srcOrd="6" destOrd="0" presId="urn:microsoft.com/office/officeart/2008/layout/LinedList"/>
    <dgm:cxn modelId="{5B7AFB10-C265-4DDB-B9FA-E2CDA6801311}" type="presParOf" srcId="{5A9F20BA-E96E-484C-A0EB-86C6AD19D188}" destId="{5FE74014-C2B0-4D75-A86D-6A9B5FFA6118}" srcOrd="7" destOrd="0" presId="urn:microsoft.com/office/officeart/2008/layout/LinedList"/>
    <dgm:cxn modelId="{6D1FAA53-61E4-41A1-83A8-ED9DAEC104FF}" type="presParOf" srcId="{5FE74014-C2B0-4D75-A86D-6A9B5FFA6118}" destId="{EC461102-E92A-498A-A057-0B01FFDC859F}" srcOrd="0" destOrd="0" presId="urn:microsoft.com/office/officeart/2008/layout/LinedList"/>
    <dgm:cxn modelId="{386C2B2D-04A4-44CB-95DB-C301764EFA65}" type="presParOf" srcId="{5FE74014-C2B0-4D75-A86D-6A9B5FFA6118}" destId="{6E2C5457-E6C2-41B7-A482-DDB7045D07FE}" srcOrd="1" destOrd="0" presId="urn:microsoft.com/office/officeart/2008/layout/LinedList"/>
    <dgm:cxn modelId="{9A478423-3773-462E-99AF-399D3F380497}" type="presParOf" srcId="{5A9F20BA-E96E-484C-A0EB-86C6AD19D188}" destId="{FFD63A1E-3A22-4DFA-AC03-AF9751B0D358}" srcOrd="8" destOrd="0" presId="urn:microsoft.com/office/officeart/2008/layout/LinedList"/>
    <dgm:cxn modelId="{D96BAA7B-91EA-4F13-BFCE-1FB85491ACD8}" type="presParOf" srcId="{5A9F20BA-E96E-484C-A0EB-86C6AD19D188}" destId="{7D876632-8AC0-4E65-9164-AB86C0E9DB67}" srcOrd="9" destOrd="0" presId="urn:microsoft.com/office/officeart/2008/layout/LinedList"/>
    <dgm:cxn modelId="{504B2D14-4370-4804-BE5D-7B17542FFECF}" type="presParOf" srcId="{7D876632-8AC0-4E65-9164-AB86C0E9DB67}" destId="{80C3BE95-0A6A-4BF7-8BAD-53A5810476A1}" srcOrd="0" destOrd="0" presId="urn:microsoft.com/office/officeart/2008/layout/LinedList"/>
    <dgm:cxn modelId="{889CE04C-A96C-4387-944E-74B7C7FBB38E}" type="presParOf" srcId="{7D876632-8AC0-4E65-9164-AB86C0E9DB67}" destId="{EC309760-0A57-4925-99F3-7807F9035F14}" srcOrd="1" destOrd="0" presId="urn:microsoft.com/office/officeart/2008/layout/LinedList"/>
    <dgm:cxn modelId="{6655F5B9-4A7B-4178-BEF7-5AE38AE3B791}" type="presParOf" srcId="{5A9F20BA-E96E-484C-A0EB-86C6AD19D188}" destId="{2429F441-D1C2-4F9B-B6CE-8BC9D7DF90F5}" srcOrd="10" destOrd="0" presId="urn:microsoft.com/office/officeart/2008/layout/LinedList"/>
    <dgm:cxn modelId="{C7EEE1BD-FADF-4774-82F4-4C6226CBFF1A}" type="presParOf" srcId="{5A9F20BA-E96E-484C-A0EB-86C6AD19D188}" destId="{9433A99B-BF34-4135-837C-6EB91ABE0BDE}" srcOrd="11" destOrd="0" presId="urn:microsoft.com/office/officeart/2008/layout/LinedList"/>
    <dgm:cxn modelId="{48C28F03-E10E-48A8-ABB0-5343F0C26211}" type="presParOf" srcId="{9433A99B-BF34-4135-837C-6EB91ABE0BDE}" destId="{40FB9CEC-6782-4247-8BBB-308C54F65594}" srcOrd="0" destOrd="0" presId="urn:microsoft.com/office/officeart/2008/layout/LinedList"/>
    <dgm:cxn modelId="{7001995E-659B-4BBC-B0A5-FDBB0550A538}" type="presParOf" srcId="{9433A99B-BF34-4135-837C-6EB91ABE0BDE}" destId="{43294585-52B0-40E3-9E35-C7A124A993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F7E53-BE5F-48DD-AF02-6E3D678EB032}">
      <dsp:nvSpPr>
        <dsp:cNvPr id="0" name=""/>
        <dsp:cNvSpPr/>
      </dsp:nvSpPr>
      <dsp:spPr>
        <a:xfrm>
          <a:off x="0" y="2175"/>
          <a:ext cx="66844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E36DFB-99DA-42BF-96FC-A8F341FEC533}">
      <dsp:nvSpPr>
        <dsp:cNvPr id="0" name=""/>
        <dsp:cNvSpPr/>
      </dsp:nvSpPr>
      <dsp:spPr>
        <a:xfrm>
          <a:off x="0" y="2175"/>
          <a:ext cx="6684494" cy="7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/>
            <a:t>                   Fakülte Sekreteri Ruhi AKGÜN</a:t>
          </a:r>
          <a:endParaRPr lang="en-US" sz="2000" b="1" kern="1200" dirty="0"/>
        </a:p>
      </dsp:txBody>
      <dsp:txXfrm>
        <a:off x="0" y="2175"/>
        <a:ext cx="6684494" cy="741999"/>
      </dsp:txXfrm>
    </dsp:sp>
    <dsp:sp modelId="{32D48947-7F90-4D43-9E54-1D792E911071}">
      <dsp:nvSpPr>
        <dsp:cNvPr id="0" name=""/>
        <dsp:cNvSpPr/>
      </dsp:nvSpPr>
      <dsp:spPr>
        <a:xfrm>
          <a:off x="0" y="744175"/>
          <a:ext cx="66844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E05955-AE1A-437D-8FA2-A7B13EE50518}">
      <dsp:nvSpPr>
        <dsp:cNvPr id="0" name=""/>
        <dsp:cNvSpPr/>
      </dsp:nvSpPr>
      <dsp:spPr>
        <a:xfrm>
          <a:off x="0" y="744175"/>
          <a:ext cx="6684494" cy="7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6" tIns="106801" rIns="101746" bIns="10680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>
              <a:latin typeface="Trebuchet MS" panose="020B0603020202020204"/>
              <a:ea typeface="+mn-ea"/>
              <a:cs typeface="+mn-cs"/>
            </a:rPr>
            <a:t>Teknisyen Mustafa DOĞAN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sp:txBody>
      <dsp:txXfrm>
        <a:off x="0" y="744175"/>
        <a:ext cx="6684494" cy="741999"/>
      </dsp:txXfrm>
    </dsp:sp>
    <dsp:sp modelId="{39FE62C0-A05C-4999-B5F6-7450C4821A30}">
      <dsp:nvSpPr>
        <dsp:cNvPr id="0" name=""/>
        <dsp:cNvSpPr/>
      </dsp:nvSpPr>
      <dsp:spPr>
        <a:xfrm>
          <a:off x="0" y="1486174"/>
          <a:ext cx="66844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6B53DF-4427-4CB8-A957-5EF2A699EF9B}">
      <dsp:nvSpPr>
        <dsp:cNvPr id="0" name=""/>
        <dsp:cNvSpPr/>
      </dsp:nvSpPr>
      <dsp:spPr>
        <a:xfrm>
          <a:off x="0" y="1486174"/>
          <a:ext cx="6684494" cy="7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6" tIns="106801" rIns="101746" bIns="10680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>
              <a:latin typeface="Trebuchet MS" panose="020B0603020202020204"/>
              <a:ea typeface="+mn-ea"/>
              <a:cs typeface="+mn-cs"/>
            </a:rPr>
            <a:t>Bilgisayar İşletmeni Nejat CEBECİOĞLU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sp:txBody>
      <dsp:txXfrm>
        <a:off x="0" y="1486174"/>
        <a:ext cx="6684494" cy="741999"/>
      </dsp:txXfrm>
    </dsp:sp>
    <dsp:sp modelId="{A3C2885D-BD70-48CE-BDA2-60BF76DB6065}">
      <dsp:nvSpPr>
        <dsp:cNvPr id="0" name=""/>
        <dsp:cNvSpPr/>
      </dsp:nvSpPr>
      <dsp:spPr>
        <a:xfrm>
          <a:off x="0" y="2228174"/>
          <a:ext cx="66844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461102-E92A-498A-A057-0B01FFDC859F}">
      <dsp:nvSpPr>
        <dsp:cNvPr id="0" name=""/>
        <dsp:cNvSpPr/>
      </dsp:nvSpPr>
      <dsp:spPr>
        <a:xfrm>
          <a:off x="0" y="2259315"/>
          <a:ext cx="6684494" cy="7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6" tIns="106801" rIns="101746" bIns="10680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>
              <a:latin typeface="Trebuchet MS" panose="020B0603020202020204"/>
              <a:ea typeface="+mn-ea"/>
              <a:cs typeface="+mn-cs"/>
            </a:rPr>
            <a:t>Sekreter Oktay KAPUCUOĞLU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sp:txBody>
      <dsp:txXfrm>
        <a:off x="0" y="2259315"/>
        <a:ext cx="6684494" cy="741999"/>
      </dsp:txXfrm>
    </dsp:sp>
    <dsp:sp modelId="{FFD63A1E-3A22-4DFA-AC03-AF9751B0D358}">
      <dsp:nvSpPr>
        <dsp:cNvPr id="0" name=""/>
        <dsp:cNvSpPr/>
      </dsp:nvSpPr>
      <dsp:spPr>
        <a:xfrm>
          <a:off x="0" y="2970173"/>
          <a:ext cx="66844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C3BE95-0A6A-4BF7-8BAD-53A5810476A1}">
      <dsp:nvSpPr>
        <dsp:cNvPr id="0" name=""/>
        <dsp:cNvSpPr/>
      </dsp:nvSpPr>
      <dsp:spPr>
        <a:xfrm>
          <a:off x="0" y="2970173"/>
          <a:ext cx="6684494" cy="7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6" tIns="106801" rIns="101746" bIns="10680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/>
            <a:t>Teknisyen İzzet Gökhan ASLANDAŞ</a:t>
          </a:r>
          <a:endParaRPr lang="en-US" sz="2000" b="1" kern="1200" dirty="0"/>
        </a:p>
      </dsp:txBody>
      <dsp:txXfrm>
        <a:off x="0" y="2970173"/>
        <a:ext cx="6684494" cy="741999"/>
      </dsp:txXfrm>
    </dsp:sp>
    <dsp:sp modelId="{2429F441-D1C2-4F9B-B6CE-8BC9D7DF90F5}">
      <dsp:nvSpPr>
        <dsp:cNvPr id="0" name=""/>
        <dsp:cNvSpPr/>
      </dsp:nvSpPr>
      <dsp:spPr>
        <a:xfrm>
          <a:off x="0" y="3712172"/>
          <a:ext cx="66844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FB9CEC-6782-4247-8BBB-308C54F65594}">
      <dsp:nvSpPr>
        <dsp:cNvPr id="0" name=""/>
        <dsp:cNvSpPr/>
      </dsp:nvSpPr>
      <dsp:spPr>
        <a:xfrm>
          <a:off x="0" y="3698742"/>
          <a:ext cx="6684494" cy="7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6" tIns="106801" rIns="101746" bIns="10680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>
              <a:latin typeface="Trebuchet MS" panose="020B0603020202020204"/>
              <a:ea typeface="+mn-ea"/>
              <a:cs typeface="+mn-cs"/>
            </a:rPr>
            <a:t>Memur Rabia CORA</a:t>
          </a:r>
          <a:endParaRPr lang="en-US" sz="2000" b="1" i="0" kern="1200" dirty="0">
            <a:latin typeface="Trebuchet MS" panose="020B0603020202020204"/>
            <a:ea typeface="+mn-ea"/>
            <a:cs typeface="+mn-cs"/>
          </a:endParaRPr>
        </a:p>
      </dsp:txBody>
      <dsp:txXfrm>
        <a:off x="0" y="3698742"/>
        <a:ext cx="6684494" cy="741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346D1-E75D-44FA-8148-A8CBA03BDE6D}" type="datetimeFigureOut">
              <a:rPr lang="tr-TR" smtClean="0"/>
              <a:t>30.11.2023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F348-8457-4D0D-B778-778BD68FE1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740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7163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1869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653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879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58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53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192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27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081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09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946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1852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F348-8457-4D0D-B778-778BD68FE1B8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747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4090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6854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25925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13506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815483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392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6166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5522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6326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342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7102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5764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6175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1403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39577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5105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BE4D3C7-C8DB-9A2D-C664-E83D739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99"/>
            <a:ext cx="7444697" cy="6091161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7101922" y="1542937"/>
            <a:ext cx="4412744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spc="-6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KARABÜK ÜNİVERSİTESİ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spc="-6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FEN FAKÜLTESİ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spc="-6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2023-2024 Akademik Kurul </a:t>
            </a:r>
            <a:r>
              <a:rPr lang="en-US" sz="3100" b="1" spc="-60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Toplantısı</a:t>
            </a:r>
            <a:endParaRPr lang="en-US" sz="3100" b="1" spc="-6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F3FB97-DFF6-8DA8-9D08-F3417B6E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A090D0-2C42-4B40-0F9F-98AEC781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4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white cabinets and white countertops&#10;&#10;Description automatically generated">
            <a:extLst>
              <a:ext uri="{FF2B5EF4-FFF2-40B4-BE49-F238E27FC236}">
                <a16:creationId xmlns:a16="http://schemas.microsoft.com/office/drawing/2014/main" id="{0AC928A5-2E1D-78CC-CAFA-AC322EDC1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8" y="2290881"/>
            <a:ext cx="2743200" cy="3657600"/>
          </a:xfrm>
          <a:prstGeom prst="rect">
            <a:avLst/>
          </a:prstGeom>
        </p:spPr>
      </p:pic>
      <p:pic>
        <p:nvPicPr>
          <p:cNvPr id="6" name="Picture 5" descr="A camera and a machine&#10;&#10;Description automatically generated">
            <a:extLst>
              <a:ext uri="{FF2B5EF4-FFF2-40B4-BE49-F238E27FC236}">
                <a16:creationId xmlns:a16="http://schemas.microsoft.com/office/drawing/2014/main" id="{7BBE16C4-C707-A150-4C44-8D633E0E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781" y="2431880"/>
            <a:ext cx="3696069" cy="3459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9B7AC-C95F-1D3C-5AAE-197889C20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22" y="2118804"/>
            <a:ext cx="5247975" cy="3989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D96AF6-843A-93ED-563F-BB6CDCB5FBB1}"/>
              </a:ext>
            </a:extLst>
          </p:cNvPr>
          <p:cNvSpPr txBox="1"/>
          <p:nvPr/>
        </p:nvSpPr>
        <p:spPr>
          <a:xfrm>
            <a:off x="677334" y="923279"/>
            <a:ext cx="1063692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Fizik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Bölümü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Araştırma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Laboratuvarı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F78534-0133-594F-0677-BDE8CE7B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6D85F76-835B-61CA-0213-9DDFF558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3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465539-02DD-22EC-DE5A-5745C5B8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9EEE0D-1A77-BE67-19F8-14D957B0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9CD0C-D7A6-3E25-A271-4FD8261A590A}"/>
              </a:ext>
            </a:extLst>
          </p:cNvPr>
          <p:cNvSpPr txBox="1"/>
          <p:nvPr/>
        </p:nvSpPr>
        <p:spPr>
          <a:xfrm>
            <a:off x="677334" y="451513"/>
            <a:ext cx="954369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libri Light"/>
              </a:rPr>
              <a:t>Fizik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 Light"/>
              </a:rPr>
              <a:t>Bölümü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libri Light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 Light"/>
              </a:rPr>
              <a:t>Öğrenci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libri Light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Calibri Light"/>
              </a:rPr>
              <a:t>Laboratuvarı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libri Light"/>
              </a:rPr>
              <a:t>​</a:t>
            </a:r>
          </a:p>
        </p:txBody>
      </p:sp>
      <p:pic>
        <p:nvPicPr>
          <p:cNvPr id="5" name="Picture 5" descr="A table with several electronic devices&#10;&#10;Description automatically generated">
            <a:extLst>
              <a:ext uri="{FF2B5EF4-FFF2-40B4-BE49-F238E27FC236}">
                <a16:creationId xmlns:a16="http://schemas.microsoft.com/office/drawing/2014/main" id="{3C293318-530E-9C57-5EE6-C3D738A2D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646" y="1479824"/>
            <a:ext cx="5500478" cy="41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1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39914" y="659684"/>
            <a:ext cx="11437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400" b="1" dirty="0">
                <a:solidFill>
                  <a:schemeClr val="tx2">
                    <a:lumMod val="75000"/>
                  </a:schemeClr>
                </a:solidFill>
                <a:latin typeface="Calibri Light"/>
              </a:rPr>
              <a:t>Kimya Bölümü Laboratuvarları 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400" b="1" dirty="0">
                <a:solidFill>
                  <a:schemeClr val="tx2">
                    <a:lumMod val="75000"/>
                  </a:schemeClr>
                </a:solidFill>
                <a:latin typeface="Calibri Light"/>
              </a:rPr>
              <a:t>Öğrenci Laboratuvarı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45C34E-DBA5-4728-A965-5E335332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945" y="2885088"/>
            <a:ext cx="4009697" cy="300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4715E5-ACAF-421C-8C86-7A5F61DEB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1150" y="2885088"/>
            <a:ext cx="4009699" cy="30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55ECE09-14DF-423C-ABDC-36CB75EF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0357" y="2885085"/>
            <a:ext cx="4009698" cy="30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CC387-2F49-C22D-3121-48E16E6D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E0A04-65A4-9857-6762-CF2630EA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2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51544" y="330527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Kimya Bölümü Laboratuvarları 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551543" y="983534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Araştırma Laboratuvarları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2DDEDC-7669-4BE9-9A4C-8542AAE1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1" y="1937640"/>
            <a:ext cx="4918349" cy="41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8F05BA8-818E-4CD8-B7EB-1ACA2F64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7641"/>
            <a:ext cx="5344886" cy="41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F1330-B778-D304-3059-4166A61E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3AF21-ED2D-CAEF-A067-99D3F656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4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51544" y="330527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Kimya Bölümü Laboratuvarları 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38628" y="1028755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Araştırma Laboratuvarları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D671BF-8850-45C3-9BCA-0B5255F4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" y="1817914"/>
            <a:ext cx="4553607" cy="42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EF7484D-184F-4FD5-B2E9-1D526B45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17914"/>
            <a:ext cx="5087007" cy="42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3B63D-F186-7653-BC1C-362FE3F9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1D15D-B620-E34B-9599-B663B98A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ç mekan, duvar, bilgisayar, mobilya içeren bir resim&#10;&#10;Açıklama otomatik olarak oluşturuldu">
            <a:extLst>
              <a:ext uri="{FF2B5EF4-FFF2-40B4-BE49-F238E27FC236}">
                <a16:creationId xmlns:a16="http://schemas.microsoft.com/office/drawing/2014/main" id="{DDA60FCF-FE54-520C-F31D-8128AAE2F31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3" y="1817914"/>
            <a:ext cx="5440497" cy="399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iç mekan, mobilya, duvar, bilgisayar içeren bir resim&#10;&#10;Açıklama otomatik olarak oluşturuldu">
            <a:extLst>
              <a:ext uri="{FF2B5EF4-FFF2-40B4-BE49-F238E27FC236}">
                <a16:creationId xmlns:a16="http://schemas.microsoft.com/office/drawing/2014/main" id="{B91602ED-A52E-DD03-AE58-AE99C80B68B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5" y="1817914"/>
            <a:ext cx="5712641" cy="399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D197950-CDDF-EB0E-5F62-38D9A706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49" name="Resim 1398191188" descr="metin, grafik, grafik tasarım, kuş içeren bir resim&#10;&#10;Açıklama otomatik olarak oluşturuldu">
            <a:extLst>
              <a:ext uri="{FF2B5EF4-FFF2-40B4-BE49-F238E27FC236}">
                <a16:creationId xmlns:a16="http://schemas.microsoft.com/office/drawing/2014/main" id="{A63E03DE-D361-D689-8518-C56F7072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952" y="457200"/>
            <a:ext cx="7874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8E65C3B-FFDF-ED82-37BA-9D0BAAC9B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894" y="584238"/>
            <a:ext cx="796141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Matematik B</a:t>
            </a:r>
            <a:r>
              <a:rPr kumimoji="0" lang="tr-TR" altLang="tr-T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tr-TR" altLang="tr-T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tr-TR" altLang="tr-T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kumimoji="0" lang="tr-TR" altLang="tr-T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tr-TR" altLang="tr-T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kumimoji="0" lang="tr-TR" altLang="tr-T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Bilgisayar Laboratuvarı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Adet Bilgisayar </a:t>
            </a:r>
            <a:endParaRPr kumimoji="0" lang="tr-TR" altLang="tr-TR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FB84B-58BD-910B-3249-BBDF787C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B3502-A76A-7A88-60B7-2B2EA85B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9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872EEF-2034-37E8-B6CE-6BB55EC3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009379"/>
            <a:ext cx="5076825" cy="28067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ÖĞRENCİ SAYILARI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34C74F7-0A23-0A3E-89B7-644F35C8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1" y="4279787"/>
            <a:ext cx="5257800" cy="14678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EF66E-A0CF-2DC7-5986-3C661F57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4DF44-8575-7ED9-41CD-0F171008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16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B2E04B9-610F-A7EF-422C-A6FF8DD2C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74"/>
            <a:ext cx="5076825" cy="39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84414" y="317719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KİMYA BÖLÜMÜ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51543" y="983534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Sayısal Bilgiler </a:t>
            </a:r>
          </a:p>
        </p:txBody>
      </p:sp>
      <p:graphicFrame>
        <p:nvGraphicFramePr>
          <p:cNvPr id="8" name="Tablo 3">
            <a:extLst>
              <a:ext uri="{FF2B5EF4-FFF2-40B4-BE49-F238E27FC236}">
                <a16:creationId xmlns:a16="http://schemas.microsoft.com/office/drawing/2014/main" id="{DEDFA497-2576-4B4C-93D3-80D1C1155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541753"/>
              </p:ext>
            </p:extLst>
          </p:nvPr>
        </p:nvGraphicFramePr>
        <p:xfrm>
          <a:off x="2784949" y="2319376"/>
          <a:ext cx="5805714" cy="120807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Toplam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b="0" dirty="0">
                          <a:solidFill>
                            <a:schemeClr val="tx1"/>
                          </a:solidFill>
                        </a:rPr>
                        <a:t>177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Uluslararası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118702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014D2EE6-F717-4CE1-B6EE-1C17E8D1BB80}"/>
              </a:ext>
            </a:extLst>
          </p:cNvPr>
          <p:cNvSpPr txBox="1"/>
          <p:nvPr/>
        </p:nvSpPr>
        <p:spPr>
          <a:xfrm>
            <a:off x="551543" y="1752591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2023 Yılında Kimya Bölümünde Kayıtlı Lisans Öğrenci Sayıları</a:t>
            </a:r>
            <a:endParaRPr lang="tr-T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6BF9521-02BA-42CC-8764-42D5EF0B8CF2}"/>
              </a:ext>
            </a:extLst>
          </p:cNvPr>
          <p:cNvSpPr txBox="1"/>
          <p:nvPr/>
        </p:nvSpPr>
        <p:spPr>
          <a:xfrm>
            <a:off x="551543" y="3753268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2023 Yılında Kimya Bölümünde Kayıtlı Lisansüstü Öğrenci Sayıları</a:t>
            </a:r>
            <a:endParaRPr lang="tr-T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Tablo 3">
            <a:extLst>
              <a:ext uri="{FF2B5EF4-FFF2-40B4-BE49-F238E27FC236}">
                <a16:creationId xmlns:a16="http://schemas.microsoft.com/office/drawing/2014/main" id="{17648A16-7EF4-465A-B143-B5312D318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857709"/>
              </p:ext>
            </p:extLst>
          </p:nvPr>
        </p:nvGraphicFramePr>
        <p:xfrm>
          <a:off x="2784949" y="4239470"/>
          <a:ext cx="5805714" cy="120807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Toplam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b="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Uluslararası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118702"/>
                  </a:ext>
                </a:extLst>
              </a:tr>
            </a:tbl>
          </a:graphicData>
        </a:graphic>
      </p:graphicFrame>
      <p:graphicFrame>
        <p:nvGraphicFramePr>
          <p:cNvPr id="11" name="Tablo 3">
            <a:extLst>
              <a:ext uri="{FF2B5EF4-FFF2-40B4-BE49-F238E27FC236}">
                <a16:creationId xmlns:a16="http://schemas.microsoft.com/office/drawing/2014/main" id="{7ADCCA93-44DA-4B78-B926-A7DB8272E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01027"/>
              </p:ext>
            </p:extLst>
          </p:nvPr>
        </p:nvGraphicFramePr>
        <p:xfrm>
          <a:off x="2784949" y="5486133"/>
          <a:ext cx="5805714" cy="60403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60403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tr-TR" sz="2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2023 Yılı Mezun Sayısı (Lisansüstü)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tr-TR" sz="2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</a:tbl>
          </a:graphicData>
        </a:graphic>
      </p:graphicFrame>
      <p:pic>
        <p:nvPicPr>
          <p:cNvPr id="3" name="Resim 2" descr="metin, grafik, grafik tasarım, kuş içeren bir resim&#10;&#10;Açıklama otomatik olarak oluşturuldu">
            <a:extLst>
              <a:ext uri="{FF2B5EF4-FFF2-40B4-BE49-F238E27FC236}">
                <a16:creationId xmlns:a16="http://schemas.microsoft.com/office/drawing/2014/main" id="{713F3F88-F239-7DC9-EC7E-444DAF83C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46" y="419036"/>
            <a:ext cx="1442421" cy="1442421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6A18A34-2B29-24EC-1507-CF7CC131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F2503-ECCD-D66E-99B2-B40E030E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7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51544" y="330527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MATEMATİK BÖLÜMÜ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51544" y="1098095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Sayısal Bilgiler </a:t>
            </a:r>
          </a:p>
        </p:txBody>
      </p:sp>
      <p:graphicFrame>
        <p:nvGraphicFramePr>
          <p:cNvPr id="8" name="Tablo 3">
            <a:extLst>
              <a:ext uri="{FF2B5EF4-FFF2-40B4-BE49-F238E27FC236}">
                <a16:creationId xmlns:a16="http://schemas.microsoft.com/office/drawing/2014/main" id="{DEDFA497-2576-4B4C-93D3-80D1C1155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201447"/>
              </p:ext>
            </p:extLst>
          </p:nvPr>
        </p:nvGraphicFramePr>
        <p:xfrm>
          <a:off x="2761344" y="2460093"/>
          <a:ext cx="5805714" cy="120807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Toplam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b="0" dirty="0">
                          <a:solidFill>
                            <a:schemeClr val="tx1"/>
                          </a:solidFill>
                        </a:rPr>
                        <a:t>264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Uluslararası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118702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014D2EE6-F717-4CE1-B6EE-1C17E8D1BB80}"/>
              </a:ext>
            </a:extLst>
          </p:cNvPr>
          <p:cNvSpPr txBox="1"/>
          <p:nvPr/>
        </p:nvSpPr>
        <p:spPr>
          <a:xfrm>
            <a:off x="551543" y="1752591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2023 Yılında Matematik Bölümünde Kayıtlı Lisans Öğrenci Sayıları</a:t>
            </a:r>
            <a:endParaRPr lang="tr-T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6BF9521-02BA-42CC-8764-42D5EF0B8CF2}"/>
              </a:ext>
            </a:extLst>
          </p:cNvPr>
          <p:cNvSpPr txBox="1"/>
          <p:nvPr/>
        </p:nvSpPr>
        <p:spPr>
          <a:xfrm>
            <a:off x="551543" y="3907480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2023 Yılında Matematik Bölümünde Kayıtlı Lisansüstü Öğrenci Sayıları</a:t>
            </a:r>
            <a:endParaRPr lang="tr-T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Tablo 3">
            <a:extLst>
              <a:ext uri="{FF2B5EF4-FFF2-40B4-BE49-F238E27FC236}">
                <a16:creationId xmlns:a16="http://schemas.microsoft.com/office/drawing/2014/main" id="{17648A16-7EF4-465A-B143-B5312D318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23638"/>
              </p:ext>
            </p:extLst>
          </p:nvPr>
        </p:nvGraphicFramePr>
        <p:xfrm>
          <a:off x="2761344" y="4540260"/>
          <a:ext cx="5805714" cy="120807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Toplam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b="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Uluslararası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118702"/>
                  </a:ext>
                </a:extLst>
              </a:tr>
            </a:tbl>
          </a:graphicData>
        </a:graphic>
      </p:graphicFrame>
      <p:graphicFrame>
        <p:nvGraphicFramePr>
          <p:cNvPr id="11" name="Tablo 3">
            <a:extLst>
              <a:ext uri="{FF2B5EF4-FFF2-40B4-BE49-F238E27FC236}">
                <a16:creationId xmlns:a16="http://schemas.microsoft.com/office/drawing/2014/main" id="{7ADCCA93-44DA-4B78-B926-A7DB8272E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42852"/>
              </p:ext>
            </p:extLst>
          </p:nvPr>
        </p:nvGraphicFramePr>
        <p:xfrm>
          <a:off x="2761344" y="5936242"/>
          <a:ext cx="5805714" cy="60403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2023 Yılı Mezun Sayısı (Lisansüstü)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</a:tbl>
          </a:graphicData>
        </a:graphic>
      </p:graphicFrame>
      <p:pic>
        <p:nvPicPr>
          <p:cNvPr id="3" name="Resim 2" descr="metin, grafik, grafik tasarım, kuş içeren bir resim&#10;&#10;Açıklama otomatik olarak oluşturuldu">
            <a:extLst>
              <a:ext uri="{FF2B5EF4-FFF2-40B4-BE49-F238E27FC236}">
                <a16:creationId xmlns:a16="http://schemas.microsoft.com/office/drawing/2014/main" id="{8E17A854-E0FC-5579-FD85-5D3722860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7" y="11531"/>
            <a:ext cx="1904356" cy="1904356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C1F3527-FC48-1DFC-51A9-92634A6E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FFE19-E21D-6C0D-045B-EEA76EC8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18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51544" y="330527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FİZİK BÖLÜMÜ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51543" y="983534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Sayısal Bilgiler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6BF9521-02BA-42CC-8764-42D5EF0B8CF2}"/>
              </a:ext>
            </a:extLst>
          </p:cNvPr>
          <p:cNvSpPr txBox="1"/>
          <p:nvPr/>
        </p:nvSpPr>
        <p:spPr>
          <a:xfrm>
            <a:off x="1772557" y="1899723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2023 Yılında Fizik Bölümünde Kayıtlı Lisansüstü Öğrenci Sayıları</a:t>
            </a:r>
            <a:endParaRPr lang="tr-T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Tablo 3">
            <a:extLst>
              <a:ext uri="{FF2B5EF4-FFF2-40B4-BE49-F238E27FC236}">
                <a16:creationId xmlns:a16="http://schemas.microsoft.com/office/drawing/2014/main" id="{17648A16-7EF4-465A-B143-B5312D318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804700"/>
              </p:ext>
            </p:extLst>
          </p:nvPr>
        </p:nvGraphicFramePr>
        <p:xfrm>
          <a:off x="2761344" y="2824961"/>
          <a:ext cx="5805714" cy="120807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Toplam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b="0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  <a:tr h="604039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Uluslararası Öğrenci Sayısı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118702"/>
                  </a:ext>
                </a:extLst>
              </a:tr>
            </a:tbl>
          </a:graphicData>
        </a:graphic>
      </p:graphicFrame>
      <p:graphicFrame>
        <p:nvGraphicFramePr>
          <p:cNvPr id="11" name="Tablo 3">
            <a:extLst>
              <a:ext uri="{FF2B5EF4-FFF2-40B4-BE49-F238E27FC236}">
                <a16:creationId xmlns:a16="http://schemas.microsoft.com/office/drawing/2014/main" id="{7ADCCA93-44DA-4B78-B926-A7DB8272E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840413"/>
              </p:ext>
            </p:extLst>
          </p:nvPr>
        </p:nvGraphicFramePr>
        <p:xfrm>
          <a:off x="2761344" y="4060371"/>
          <a:ext cx="5805714" cy="59871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8914">
                  <a:extLst>
                    <a:ext uri="{9D8B030D-6E8A-4147-A177-3AD203B41FA5}">
                      <a16:colId xmlns:a16="http://schemas.microsoft.com/office/drawing/2014/main" val="154827227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7039340"/>
                    </a:ext>
                  </a:extLst>
                </a:gridCol>
              </a:tblGrid>
              <a:tr h="598715">
                <a:tc>
                  <a:txBody>
                    <a:bodyPr/>
                    <a:lstStyle/>
                    <a:p>
                      <a:r>
                        <a:rPr lang="tr-TR" sz="2200" b="1" dirty="0">
                          <a:solidFill>
                            <a:schemeClr val="tx1"/>
                          </a:solidFill>
                        </a:rPr>
                        <a:t>2023 Yılı Mezun Sayısı (Lisans)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200" b="0" dirty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</a:txBody>
                  <a:tcPr>
                    <a:gradFill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rgbClr val="C000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5259098"/>
                  </a:ext>
                </a:extLst>
              </a:tr>
            </a:tbl>
          </a:graphicData>
        </a:graphic>
      </p:graphicFrame>
      <p:pic>
        <p:nvPicPr>
          <p:cNvPr id="3" name="Resim 2" descr="metin, grafik, grafik tasarım, kuş içeren bir resim&#10;&#10;Açıklama otomatik olarak oluşturuldu">
            <a:extLst>
              <a:ext uri="{FF2B5EF4-FFF2-40B4-BE49-F238E27FC236}">
                <a16:creationId xmlns:a16="http://schemas.microsoft.com/office/drawing/2014/main" id="{FA898EA0-E1C7-3172-3E32-55C032F25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515" y="425722"/>
            <a:ext cx="1211941" cy="130510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D358CB-2570-586B-17FB-E38DBFB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50CBE-4F92-41FF-3A1E-426B0517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9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ECAEE9EF-E3BC-F30D-27A1-985401A3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99D17B36-7ED4-CB3E-BD0E-F960055A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0502C9F-DEE0-0F78-317A-64DBA1133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652" y="143543"/>
            <a:ext cx="3432345" cy="217036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34EEF81-BF8F-B895-A2A6-858116BD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651" y="2373730"/>
            <a:ext cx="3432345" cy="217036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35F6D16-6FB5-A074-2903-30183FAD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651" y="4603917"/>
            <a:ext cx="3432345" cy="217036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42220C30-680F-4BF6-551F-F40C6B30508A}"/>
              </a:ext>
            </a:extLst>
          </p:cNvPr>
          <p:cNvSpPr txBox="1"/>
          <p:nvPr/>
        </p:nvSpPr>
        <p:spPr>
          <a:xfrm>
            <a:off x="8424023" y="451513"/>
            <a:ext cx="3211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/>
              <a:t>Fakültemiz 2007 yılında Fen-Edebiyat Fakültesi olarak eğitim-öğretim vermeye başlamıştır ve 2010 yılında fakültemizin adı Fen Fakültesi olarak değiştirilmiştir.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F95DBAF-ED43-30BB-F40B-5FC97858A9CB}"/>
              </a:ext>
            </a:extLst>
          </p:cNvPr>
          <p:cNvSpPr txBox="1"/>
          <p:nvPr/>
        </p:nvSpPr>
        <p:spPr>
          <a:xfrm>
            <a:off x="8447835" y="2828022"/>
            <a:ext cx="3163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Fakültemiz</a:t>
            </a:r>
            <a:r>
              <a:rPr lang="tr-TR" sz="1600" dirty="0"/>
              <a:t> Matematik, Fizik ve Kimya olmak üzere 3 bölümden oluşmaktadır.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C7521CD-3E0B-30A2-C7BE-4662EA69BBA6}"/>
              </a:ext>
            </a:extLst>
          </p:cNvPr>
          <p:cNvSpPr txBox="1"/>
          <p:nvPr/>
        </p:nvSpPr>
        <p:spPr>
          <a:xfrm>
            <a:off x="8566850" y="4652354"/>
            <a:ext cx="304495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/>
              <a:t>Giderek güçlenen akademik kadrosuyla Matematik ve Kimya Bölümleri tam kontenjan doluluğu ile, fizik bölümü de lisansüstü eğitimi ile eğitim-öğretim araştırma faaliyetlerine devam etmektedir.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FFC47C0E-59D6-6846-8504-65E4AA40B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31" y="1000943"/>
            <a:ext cx="6580244" cy="46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5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71E8AC-73D2-CDD0-965D-99CE029C1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0725" y="3061363"/>
            <a:ext cx="5257800" cy="1565795"/>
          </a:xfrm>
        </p:spPr>
        <p:txBody>
          <a:bodyPr anchor="b">
            <a:normAutofit/>
          </a:bodyPr>
          <a:lstStyle/>
          <a:p>
            <a:pPr algn="l"/>
            <a:r>
              <a:rPr lang="tr-TR" sz="4400" b="1" dirty="0">
                <a:solidFill>
                  <a:schemeClr val="tx2">
                    <a:lumMod val="75000"/>
                  </a:schemeClr>
                </a:solidFill>
              </a:rPr>
              <a:t>BİLİMSEL FAALİYETLER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21D5A9B-C208-F280-683C-B6FF18E7F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4279787"/>
            <a:ext cx="5257800" cy="1467873"/>
          </a:xfrm>
        </p:spPr>
        <p:txBody>
          <a:bodyPr>
            <a:normAutofit/>
          </a:bodyPr>
          <a:lstStyle/>
          <a:p>
            <a:pPr algn="l"/>
            <a:r>
              <a:rPr lang="tr-TR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2780B-5DD6-B446-98D9-BCAE8B3F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3B8BD3-B08F-1CD0-CC06-DF820BE7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20</a:t>
            </a:fld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23ADB77-4659-6136-B3FA-E92A48EB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8"/>
            <a:ext cx="3829049" cy="32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C3345F40-CB66-8F09-52AD-BEFFBF176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27501"/>
              </p:ext>
            </p:extLst>
          </p:nvPr>
        </p:nvGraphicFramePr>
        <p:xfrm>
          <a:off x="1262743" y="2211008"/>
          <a:ext cx="10199913" cy="297059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549978">
                  <a:extLst>
                    <a:ext uri="{9D8B030D-6E8A-4147-A177-3AD203B41FA5}">
                      <a16:colId xmlns:a16="http://schemas.microsoft.com/office/drawing/2014/main" val="1134414350"/>
                    </a:ext>
                  </a:extLst>
                </a:gridCol>
                <a:gridCol w="2549978">
                  <a:extLst>
                    <a:ext uri="{9D8B030D-6E8A-4147-A177-3AD203B41FA5}">
                      <a16:colId xmlns:a16="http://schemas.microsoft.com/office/drawing/2014/main" val="2211366979"/>
                    </a:ext>
                  </a:extLst>
                </a:gridCol>
                <a:gridCol w="2035429">
                  <a:extLst>
                    <a:ext uri="{9D8B030D-6E8A-4147-A177-3AD203B41FA5}">
                      <a16:colId xmlns:a16="http://schemas.microsoft.com/office/drawing/2014/main" val="2289656061"/>
                    </a:ext>
                  </a:extLst>
                </a:gridCol>
                <a:gridCol w="3064528">
                  <a:extLst>
                    <a:ext uri="{9D8B030D-6E8A-4147-A177-3AD203B41FA5}">
                      <a16:colId xmlns:a16="http://schemas.microsoft.com/office/drawing/2014/main" val="362650293"/>
                    </a:ext>
                  </a:extLst>
                </a:gridCol>
              </a:tblGrid>
              <a:tr h="1085185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BÖLÜMLER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MAKALE SAYISI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BİLDİRİ SAYISI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KİTAP BÖLÜMÜ SAYISI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2005860"/>
                  </a:ext>
                </a:extLst>
              </a:tr>
              <a:tr h="628469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FİZİK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41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46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9814240"/>
                  </a:ext>
                </a:extLst>
              </a:tr>
              <a:tr h="628469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KİMYA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83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3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052597"/>
                  </a:ext>
                </a:extLst>
              </a:tr>
              <a:tr h="628469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MATEMATİK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31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11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89876"/>
                  </a:ext>
                </a:extLst>
              </a:tr>
            </a:tbl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E791D2FA-20FD-1895-1312-1B2576F7E3DD}"/>
              </a:ext>
            </a:extLst>
          </p:cNvPr>
          <p:cNvSpPr txBox="1"/>
          <p:nvPr/>
        </p:nvSpPr>
        <p:spPr>
          <a:xfrm>
            <a:off x="3826140" y="1153779"/>
            <a:ext cx="5627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Bilimsel Faaliyetler (Son 3 Yıl)</a:t>
            </a:r>
            <a:endParaRPr lang="tr-T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02F0367-301C-72AA-9865-93B0B878EA25}"/>
              </a:ext>
            </a:extLst>
          </p:cNvPr>
          <p:cNvSpPr txBox="1"/>
          <p:nvPr/>
        </p:nvSpPr>
        <p:spPr>
          <a:xfrm>
            <a:off x="4574785" y="496660"/>
            <a:ext cx="4561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FEN FAKÜLTESİ </a:t>
            </a:r>
            <a:endParaRPr lang="tr-TR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80D82-B9AE-3DED-869A-5C1B9AEC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8077F-A678-9DEE-8822-CD51107C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21</a:t>
            </a:fld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40B8C33-D7D1-EFEB-2CA2-2BD062D5A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57475" cy="19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1695D0D-C9F8-5504-1D8F-436458EC90C0}"/>
              </a:ext>
            </a:extLst>
          </p:cNvPr>
          <p:cNvSpPr txBox="1"/>
          <p:nvPr/>
        </p:nvSpPr>
        <p:spPr>
          <a:xfrm>
            <a:off x="324946" y="2651289"/>
            <a:ext cx="4031224" cy="441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b="1" dirty="0">
                <a:effectLst/>
              </a:rPr>
              <a:t>KARABÜK ÜNİVERSİTESİ</a:t>
            </a:r>
            <a:endParaRPr lang="tr-TR" sz="2000" b="1" dirty="0">
              <a:effectLst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b="1" dirty="0">
                <a:effectLst/>
              </a:rPr>
              <a:t>Son 5 </a:t>
            </a:r>
            <a:r>
              <a:rPr lang="en-US" sz="2000" b="1" dirty="0" err="1">
                <a:effectLst/>
              </a:rPr>
              <a:t>Yıldaki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Fakülte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Bazlı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Akademisyen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Başına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Düşen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Ortalama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Makale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Sayısı</a:t>
            </a:r>
            <a:endParaRPr lang="en-US" sz="2000" dirty="0">
              <a:effectLst/>
            </a:endParaRP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EEFB3726-E85E-E6CC-E8B8-B5E9F6C95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150046"/>
              </p:ext>
            </p:extLst>
          </p:nvPr>
        </p:nvGraphicFramePr>
        <p:xfrm>
          <a:off x="4152901" y="238617"/>
          <a:ext cx="7534658" cy="616787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859567">
                  <a:extLst>
                    <a:ext uri="{9D8B030D-6E8A-4147-A177-3AD203B41FA5}">
                      <a16:colId xmlns:a16="http://schemas.microsoft.com/office/drawing/2014/main" val="2043230650"/>
                    </a:ext>
                  </a:extLst>
                </a:gridCol>
                <a:gridCol w="3675091">
                  <a:extLst>
                    <a:ext uri="{9D8B030D-6E8A-4147-A177-3AD203B41FA5}">
                      <a16:colId xmlns:a16="http://schemas.microsoft.com/office/drawing/2014/main" val="1126561158"/>
                    </a:ext>
                  </a:extLst>
                </a:gridCol>
              </a:tblGrid>
              <a:tr h="501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800" b="1" kern="100" cap="none" spc="60" dirty="0">
                          <a:solidFill>
                            <a:schemeClr val="tx1"/>
                          </a:solidFill>
                          <a:effectLst/>
                        </a:rPr>
                        <a:t>Fakülte</a:t>
                      </a:r>
                      <a:endParaRPr lang="tr-TR" sz="2800" b="1" kern="100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 anchor="ctr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800" b="1" kern="100" cap="none" spc="60" dirty="0">
                          <a:solidFill>
                            <a:schemeClr val="tx1"/>
                          </a:solidFill>
                          <a:effectLst/>
                        </a:rPr>
                        <a:t>Ortalama Makale Sayısı</a:t>
                      </a:r>
                      <a:endParaRPr lang="tr-TR" sz="2800" b="1" kern="100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 anchor="ctr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67845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Teknoloji Fakültesi     </a:t>
                      </a:r>
                      <a:endParaRPr lang="tr-TR" sz="2000" b="1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22,19</a:t>
                      </a:r>
                      <a:endParaRPr lang="tr-TR" sz="20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127071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>
                          <a:solidFill>
                            <a:schemeClr val="tx1"/>
                          </a:solidFill>
                          <a:effectLst/>
                        </a:rPr>
                        <a:t>Sağlık Bilimleri Fakültesi</a:t>
                      </a:r>
                      <a:endParaRPr lang="tr-TR" sz="2000" b="1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>
                          <a:solidFill>
                            <a:schemeClr val="tx1"/>
                          </a:solidFill>
                          <a:effectLst/>
                        </a:rPr>
                        <a:t>15.33</a:t>
                      </a:r>
                      <a:endParaRPr lang="tr-TR" sz="20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76916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Fen Fakültesi</a:t>
                      </a:r>
                      <a:endParaRPr lang="tr-TR" sz="2000" b="1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chemeClr val="accent2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15.25</a:t>
                      </a:r>
                      <a:endParaRPr lang="tr-TR" sz="20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chemeClr val="accent2">
                        <a:lumMod val="7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194544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Mühendislik Fakültesi</a:t>
                      </a:r>
                      <a:endParaRPr lang="tr-TR" sz="2000" b="1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>
                          <a:solidFill>
                            <a:schemeClr val="tx1"/>
                          </a:solidFill>
                          <a:effectLst/>
                        </a:rPr>
                        <a:t>13.8</a:t>
                      </a:r>
                      <a:endParaRPr lang="tr-TR" sz="20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888148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>
                          <a:solidFill>
                            <a:schemeClr val="tx1"/>
                          </a:solidFill>
                          <a:effectLst/>
                        </a:rPr>
                        <a:t>İşletme Fakültesi</a:t>
                      </a:r>
                      <a:endParaRPr lang="tr-TR" sz="2000" b="1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>
                          <a:solidFill>
                            <a:schemeClr val="tx1"/>
                          </a:solidFill>
                          <a:effectLst/>
                        </a:rPr>
                        <a:t>11.9</a:t>
                      </a:r>
                      <a:endParaRPr lang="tr-TR" sz="20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40965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>
                          <a:solidFill>
                            <a:schemeClr val="tx1"/>
                          </a:solidFill>
                          <a:effectLst/>
                        </a:rPr>
                        <a:t>Tıp Fakültesi</a:t>
                      </a:r>
                      <a:endParaRPr lang="tr-TR" sz="2000" b="1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>
                          <a:solidFill>
                            <a:schemeClr val="tx1"/>
                          </a:solidFill>
                          <a:effectLst/>
                        </a:rPr>
                        <a:t>11.26</a:t>
                      </a:r>
                      <a:endParaRPr lang="tr-TR" sz="20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64881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>
                          <a:solidFill>
                            <a:schemeClr val="tx1"/>
                          </a:solidFill>
                          <a:effectLst/>
                        </a:rPr>
                        <a:t>Edebiyat Fakültesi</a:t>
                      </a:r>
                      <a:endParaRPr lang="tr-TR" sz="2000" b="1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>
                          <a:solidFill>
                            <a:schemeClr val="tx1"/>
                          </a:solidFill>
                          <a:effectLst/>
                        </a:rPr>
                        <a:t>10.7</a:t>
                      </a:r>
                      <a:endParaRPr lang="tr-TR" sz="20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95509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>
                          <a:solidFill>
                            <a:schemeClr val="tx1"/>
                          </a:solidFill>
                          <a:effectLst/>
                        </a:rPr>
                        <a:t>İİBF</a:t>
                      </a:r>
                      <a:endParaRPr lang="tr-TR" sz="2000" b="1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>
                          <a:solidFill>
                            <a:schemeClr val="tx1"/>
                          </a:solidFill>
                          <a:effectLst/>
                        </a:rPr>
                        <a:t>9.39</a:t>
                      </a:r>
                      <a:endParaRPr lang="tr-TR" sz="20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233273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>
                          <a:solidFill>
                            <a:schemeClr val="tx1"/>
                          </a:solidFill>
                          <a:effectLst/>
                        </a:rPr>
                        <a:t>Başak Cengiz Mimarlık Fak.</a:t>
                      </a:r>
                      <a:endParaRPr lang="tr-TR" sz="2000" b="1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>
                          <a:solidFill>
                            <a:schemeClr val="tx1"/>
                          </a:solidFill>
                          <a:effectLst/>
                        </a:rPr>
                        <a:t>6.6</a:t>
                      </a:r>
                      <a:endParaRPr lang="tr-TR" sz="20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56387"/>
                  </a:ext>
                </a:extLst>
              </a:tr>
              <a:tr h="47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İslami İlimler Fakültesi</a:t>
                      </a:r>
                      <a:endParaRPr lang="tr-TR" sz="2000" b="1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4.8</a:t>
                      </a:r>
                      <a:endParaRPr lang="tr-TR" sz="20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5" marR="48926" marT="100279" marB="97851">
                    <a:solidFill>
                      <a:srgbClr val="C0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995137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BCA25-5B5D-EC1F-D46F-5AFBBE48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3346" y="6541301"/>
            <a:ext cx="5911517" cy="365125"/>
          </a:xfrm>
        </p:spPr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FAE2F-3144-8DFF-F642-5766E5B5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22</a:t>
            </a:fld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ED3096F-7DC5-98E9-F6FF-10BF0AEB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87916" cy="23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95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B82883-E9BB-02CA-E713-9768B457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316" y="866510"/>
            <a:ext cx="2751308" cy="3580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PATENTLER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79326-2B6A-4EBB-E5CF-56F5D2A8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4314" y="6489515"/>
            <a:ext cx="7489482" cy="36512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Karabük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Üniversitesi</a:t>
            </a:r>
            <a:r>
              <a:rPr lang="en-US" dirty="0">
                <a:solidFill>
                  <a:schemeClr val="tx1"/>
                </a:solidFill>
              </a:rPr>
              <a:t>                                                                  Fen </a:t>
            </a:r>
            <a:r>
              <a:rPr lang="en-US" dirty="0" err="1">
                <a:solidFill>
                  <a:schemeClr val="tx1"/>
                </a:solidFill>
              </a:rPr>
              <a:t>Fakültesi</a:t>
            </a:r>
            <a:r>
              <a:rPr lang="en-US" dirty="0">
                <a:solidFill>
                  <a:schemeClr val="tx1"/>
                </a:solidFill>
              </a:rPr>
              <a:t>                                           28.11.2023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0B2E6-213D-3B90-4A40-D52B3CFE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23</a:t>
            </a:fld>
            <a:endParaRPr lang="en-US"/>
          </a:p>
        </p:txBody>
      </p:sp>
      <p:pic>
        <p:nvPicPr>
          <p:cNvPr id="9" name="Picture 8" descr="Tıbbi testlere hazır bir dizi numune">
            <a:extLst>
              <a:ext uri="{FF2B5EF4-FFF2-40B4-BE49-F238E27FC236}">
                <a16:creationId xmlns:a16="http://schemas.microsoft.com/office/drawing/2014/main" id="{33BF04D1-DC3C-8780-3D0A-FD39B1357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9"/>
          <a:stretch/>
        </p:blipFill>
        <p:spPr>
          <a:xfrm>
            <a:off x="20" y="10"/>
            <a:ext cx="1702031" cy="157944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602B4F4-A656-1E07-9650-9552386BAC49}"/>
              </a:ext>
            </a:extLst>
          </p:cNvPr>
          <p:cNvSpPr txBox="1"/>
          <p:nvPr/>
        </p:nvSpPr>
        <p:spPr>
          <a:xfrm>
            <a:off x="851035" y="2679721"/>
            <a:ext cx="10697208" cy="936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70000"/>
              </a:lnSpc>
              <a:spcAft>
                <a:spcPts val="600"/>
              </a:spcAft>
            </a:pPr>
            <a:r>
              <a:rPr lang="en-US" b="1" dirty="0"/>
              <a:t>Prof. Dr. Mustafa ER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tr-TR" b="1" dirty="0" err="1"/>
              <a:t>Prof</a:t>
            </a:r>
            <a:r>
              <a:rPr lang="en-US" b="1" dirty="0"/>
              <a:t>.</a:t>
            </a:r>
            <a:r>
              <a:rPr lang="tr-TR" b="1" dirty="0"/>
              <a:t> </a:t>
            </a:r>
            <a:r>
              <a:rPr lang="en-US" b="1" dirty="0"/>
              <a:t>Dr. </a:t>
            </a:r>
            <a:r>
              <a:rPr lang="en-US" b="1" dirty="0" err="1"/>
              <a:t>Hakan</a:t>
            </a:r>
            <a:r>
              <a:rPr lang="en-US" b="1" dirty="0"/>
              <a:t> TAHTACI </a:t>
            </a:r>
            <a:r>
              <a:rPr lang="tr-TR" b="1" dirty="0"/>
              <a:t>-</a:t>
            </a:r>
            <a:r>
              <a:rPr lang="en-US" b="1" dirty="0"/>
              <a:t> 1,3,4-tiyadiazol-2(3H)-on </a:t>
            </a:r>
            <a:r>
              <a:rPr lang="en-US" b="1" dirty="0" err="1"/>
              <a:t>türevli</a:t>
            </a:r>
            <a:r>
              <a:rPr lang="en-US" b="1" dirty="0"/>
              <a:t> </a:t>
            </a:r>
            <a:r>
              <a:rPr lang="en-US" b="1" dirty="0" err="1"/>
              <a:t>bileşiklerinin</a:t>
            </a:r>
            <a:r>
              <a:rPr lang="en-US" b="1" dirty="0"/>
              <a:t> hem </a:t>
            </a:r>
            <a:r>
              <a:rPr lang="en-US" b="1" dirty="0" err="1"/>
              <a:t>reaksiyon</a:t>
            </a:r>
            <a:r>
              <a:rPr lang="en-US" b="1" dirty="0"/>
              <a:t> </a:t>
            </a:r>
            <a:r>
              <a:rPr lang="en-US" b="1" dirty="0" err="1"/>
              <a:t>süresini</a:t>
            </a:r>
            <a:r>
              <a:rPr lang="en-US" b="1" dirty="0"/>
              <a:t> </a:t>
            </a:r>
            <a:r>
              <a:rPr lang="en-US" b="1" dirty="0" err="1"/>
              <a:t>kısaltan</a:t>
            </a:r>
            <a:r>
              <a:rPr lang="en-US" b="1" dirty="0"/>
              <a:t> hem de </a:t>
            </a:r>
            <a:r>
              <a:rPr lang="en-US" b="1" dirty="0" err="1"/>
              <a:t>düşük</a:t>
            </a:r>
            <a:r>
              <a:rPr lang="en-US" b="1" dirty="0"/>
              <a:t> </a:t>
            </a:r>
            <a:r>
              <a:rPr lang="en-US" b="1" dirty="0" err="1"/>
              <a:t>maliyet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yüksek</a:t>
            </a:r>
            <a:r>
              <a:rPr lang="en-US" b="1" dirty="0"/>
              <a:t> </a:t>
            </a:r>
            <a:r>
              <a:rPr lang="en-US" b="1" dirty="0" err="1"/>
              <a:t>verimlerle</a:t>
            </a:r>
            <a:r>
              <a:rPr lang="en-US" b="1" dirty="0"/>
              <a:t> </a:t>
            </a:r>
            <a:r>
              <a:rPr lang="en-US" b="1" dirty="0" err="1"/>
              <a:t>sentezlenmesi</a:t>
            </a:r>
            <a:endParaRPr lang="en-US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D0A34A6-5F20-B533-E42C-2691BC00A549}"/>
              </a:ext>
            </a:extLst>
          </p:cNvPr>
          <p:cNvSpPr txBox="1"/>
          <p:nvPr/>
        </p:nvSpPr>
        <p:spPr>
          <a:xfrm>
            <a:off x="869134" y="4198545"/>
            <a:ext cx="10628767" cy="477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Aft>
                <a:spcPts val="600"/>
              </a:spcAft>
            </a:pPr>
            <a:r>
              <a:rPr lang="en-US" sz="1800" b="1" dirty="0"/>
              <a:t>Dr. </a:t>
            </a:r>
            <a:r>
              <a:rPr lang="en-US" sz="1800" b="1" dirty="0" err="1"/>
              <a:t>Öğr</a:t>
            </a:r>
            <a:r>
              <a:rPr lang="en-US" sz="1800" b="1" dirty="0"/>
              <a:t>. </a:t>
            </a:r>
            <a:r>
              <a:rPr lang="en-US" sz="1800" b="1" dirty="0" err="1"/>
              <a:t>Üyesi</a:t>
            </a:r>
            <a:r>
              <a:rPr lang="en-US" sz="1800" b="1" dirty="0"/>
              <a:t> Sedef ŞİŞMANOĞLU </a:t>
            </a:r>
            <a:r>
              <a:rPr lang="tr-TR" sz="1800" b="1" dirty="0"/>
              <a:t>-</a:t>
            </a:r>
            <a:r>
              <a:rPr lang="en-US" sz="1800" b="1" dirty="0"/>
              <a:t>“</a:t>
            </a:r>
            <a:r>
              <a:rPr lang="en-US" sz="1800" b="1" dirty="0" err="1"/>
              <a:t>Kompozit</a:t>
            </a:r>
            <a:r>
              <a:rPr lang="en-US" sz="1800" b="1" dirty="0"/>
              <a:t> </a:t>
            </a:r>
            <a:r>
              <a:rPr lang="en-US" sz="1800" b="1" dirty="0" err="1"/>
              <a:t>Malzemeler</a:t>
            </a:r>
            <a:r>
              <a:rPr lang="en-US" sz="1800" b="1" dirty="0"/>
              <a:t> </a:t>
            </a:r>
            <a:r>
              <a:rPr lang="en-US" sz="1800" b="1" dirty="0" err="1"/>
              <a:t>İçin</a:t>
            </a:r>
            <a:r>
              <a:rPr lang="en-US" sz="1800" b="1" dirty="0"/>
              <a:t> Yeni Bir </a:t>
            </a:r>
            <a:r>
              <a:rPr lang="en-US" sz="1800" b="1" dirty="0" err="1"/>
              <a:t>Matris</a:t>
            </a:r>
            <a:r>
              <a:rPr lang="en-US" sz="1800" b="1" dirty="0"/>
              <a:t> </a:t>
            </a:r>
            <a:r>
              <a:rPr lang="en-US" sz="1800" b="1" dirty="0" err="1"/>
              <a:t>Kompozisyon</a:t>
            </a:r>
            <a:r>
              <a:rPr lang="en-US" sz="1800" b="1" dirty="0"/>
              <a:t>”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A78DFDC-4D80-B427-ABE1-5420557C7D03}"/>
              </a:ext>
            </a:extLst>
          </p:cNvPr>
          <p:cNvSpPr txBox="1"/>
          <p:nvPr/>
        </p:nvSpPr>
        <p:spPr>
          <a:xfrm>
            <a:off x="851035" y="1830388"/>
            <a:ext cx="1040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/>
              <a:t>Prof.Dr</a:t>
            </a:r>
            <a:r>
              <a:rPr lang="tr-TR" b="1" dirty="0"/>
              <a:t>. Necla Çakmak -</a:t>
            </a:r>
            <a:r>
              <a:rPr lang="en-US" b="1" dirty="0"/>
              <a:t>IR-sensor on the base of p-Si-graphene heterojunction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14842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DD280B6-E5F0-8FA3-2199-AE1A2504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75" y="1208314"/>
            <a:ext cx="11269050" cy="536258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8B6C9C3-F317-4E36-83C6-9CA49138D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435" y="438649"/>
            <a:ext cx="9094162" cy="4757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D4307-A804-36E9-D095-5D0C043EC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0491" y="6570894"/>
            <a:ext cx="5911517" cy="365125"/>
          </a:xfrm>
        </p:spPr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7444F-DC69-A34F-B47B-87C62F24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8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31D888-4E33-FFA0-DD7A-4E9E5324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06005"/>
            <a:ext cx="5257800" cy="28067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PROJELER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AAC65-951A-2467-E215-0C8980EA8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4F53B-9158-B8A3-184E-63DF9A81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25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77039F1-A45C-EFB5-E3FD-63FF7A094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7800" cy="39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8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8A1D082-5897-7EC0-B213-5624692D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3571875" cy="2677587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E52693C-66CE-00A0-BC37-57A284CF45B8}"/>
              </a:ext>
            </a:extLst>
          </p:cNvPr>
          <p:cNvSpPr txBox="1"/>
          <p:nvPr/>
        </p:nvSpPr>
        <p:spPr>
          <a:xfrm>
            <a:off x="3826140" y="876604"/>
            <a:ext cx="59721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2">
                    <a:lumMod val="75000"/>
                  </a:schemeClr>
                </a:solidFill>
              </a:rPr>
              <a:t>                                                </a:t>
            </a:r>
            <a:r>
              <a:rPr lang="tr-TR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Yılı BAP Verileri</a:t>
            </a:r>
            <a:endParaRPr lang="tr-TR" sz="3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C71C6-D174-58F7-A1AC-93370FE9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D9950-6FDA-9DED-4142-9EC79AB2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26</a:t>
            </a:fld>
            <a:endParaRPr lang="en-US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EB2A95C-C72E-DA80-757A-C80CF9294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831" y="2680762"/>
            <a:ext cx="56673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7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83F23766-B25D-9661-19F6-ABDF26ABB8B0}"/>
              </a:ext>
            </a:extLst>
          </p:cNvPr>
          <p:cNvSpPr txBox="1"/>
          <p:nvPr/>
        </p:nvSpPr>
        <p:spPr>
          <a:xfrm>
            <a:off x="1399267" y="1425156"/>
            <a:ext cx="10196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YILI BAP PROJE VERİLERİ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E2F5AC6-EC37-4278-1620-61BD7418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5861" y="2719949"/>
            <a:ext cx="8740480" cy="230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87847-406A-B4F0-6B11-DE88E18A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97F17C-D793-A66B-BB1B-D7CAC414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27</a:t>
            </a:fld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EB1AFB6-46DD-B6A8-E720-A787B403E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9" y="0"/>
            <a:ext cx="3486898" cy="26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66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766F8DB-5D51-2D7D-B7B4-13156F7F2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2558" cy="2381250"/>
          </a:xfrm>
          <a:prstGeom prst="rect">
            <a:avLst/>
          </a:prstGeom>
        </p:spPr>
      </p:pic>
      <p:sp>
        <p:nvSpPr>
          <p:cNvPr id="8" name="Başlık 7">
            <a:extLst>
              <a:ext uri="{FF2B5EF4-FFF2-40B4-BE49-F238E27FC236}">
                <a16:creationId xmlns:a16="http://schemas.microsoft.com/office/drawing/2014/main" id="{B877E51A-DD30-C599-EC92-6EF843F6D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033" y="1943818"/>
            <a:ext cx="5902153" cy="1086258"/>
          </a:xfrm>
        </p:spPr>
        <p:txBody>
          <a:bodyPr/>
          <a:lstStyle/>
          <a:p>
            <a:r>
              <a:rPr lang="tr-TR" sz="44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Matematik</a:t>
            </a:r>
            <a:r>
              <a:rPr lang="tr-TR" sz="115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44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Projeleri</a:t>
            </a:r>
          </a:p>
        </p:txBody>
      </p:sp>
      <p:sp>
        <p:nvSpPr>
          <p:cNvPr id="9" name="Alt Başlık 8">
            <a:extLst>
              <a:ext uri="{FF2B5EF4-FFF2-40B4-BE49-F238E27FC236}">
                <a16:creationId xmlns:a16="http://schemas.microsoft.com/office/drawing/2014/main" id="{355B0EA7-44DE-4431-F695-4DB1EDE47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307" y="3148013"/>
            <a:ext cx="7766936" cy="2657475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solidFill>
                  <a:schemeClr val="tx1"/>
                </a:solidFill>
              </a:rPr>
              <a:t>İl Milli Eğitim Müdürlüğü ile Yapılan Protokol kapsamında ‘Doğada Yürüyorum Matematiği Seviyorum TUBİTAK 4004 Projesi ve yerel proje olarak ‘</a:t>
            </a:r>
            <a:r>
              <a:rPr lang="tr-TR" sz="2400" dirty="0" err="1">
                <a:solidFill>
                  <a:schemeClr val="tx1"/>
                </a:solidFill>
              </a:rPr>
              <a:t>Geogebra</a:t>
            </a:r>
            <a:r>
              <a:rPr lang="tr-TR" sz="2400" dirty="0">
                <a:solidFill>
                  <a:schemeClr val="tx1"/>
                </a:solidFill>
              </a:rPr>
              <a:t> ile çiziyorum Matematiği Öğreniyorum Projesi’ gerçekleştirilmiş olup Milli Eğitim’de görev yapmakta olan 16 Matematik öğretmenine bilgisayar laboratuvarımızda 2 haftalık seminer verilmiştir.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212D8-2F45-A2E6-DA4D-0296572D9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CDC75-D57C-BAD0-E322-7304BF6A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27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yazı tahtası, metin, el yazısı, kurs, yol içeren bir resim&#10;&#10;Açıklama otomatik olarak oluşturuldu">
            <a:extLst>
              <a:ext uri="{FF2B5EF4-FFF2-40B4-BE49-F238E27FC236}">
                <a16:creationId xmlns:a16="http://schemas.microsoft.com/office/drawing/2014/main" id="{EE0138C8-6CFA-9BE4-FBA8-8D349320B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r="9039" b="-1"/>
          <a:stretch/>
        </p:blipFill>
        <p:spPr bwMode="auto">
          <a:xfrm>
            <a:off x="4821287" y="348856"/>
            <a:ext cx="7047273" cy="6160289"/>
          </a:xfrm>
          <a:custGeom>
            <a:avLst/>
            <a:gdLst/>
            <a:ahLst/>
            <a:cxnLst/>
            <a:rect l="l" t="t" r="r" b="b"/>
            <a:pathLst>
              <a:path w="7047273" h="6160289">
                <a:moveTo>
                  <a:pt x="0" y="0"/>
                </a:moveTo>
                <a:lnTo>
                  <a:pt x="7047273" y="0"/>
                </a:lnTo>
                <a:lnTo>
                  <a:pt x="7047273" y="2807326"/>
                </a:lnTo>
                <a:lnTo>
                  <a:pt x="3603828" y="6155120"/>
                </a:lnTo>
                <a:lnTo>
                  <a:pt x="7047273" y="6155120"/>
                </a:lnTo>
                <a:lnTo>
                  <a:pt x="7047273" y="6160289"/>
                </a:lnTo>
                <a:lnTo>
                  <a:pt x="0" y="6160289"/>
                </a:lnTo>
                <a:close/>
              </a:path>
            </a:pathLst>
          </a:custGeom>
          <a:noFill/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F3F061E-0E0F-743E-DF81-0CFC06A3EBC9}"/>
              </a:ext>
            </a:extLst>
          </p:cNvPr>
          <p:cNvSpPr txBox="1"/>
          <p:nvPr/>
        </p:nvSpPr>
        <p:spPr>
          <a:xfrm>
            <a:off x="965199" y="1383528"/>
            <a:ext cx="3371456" cy="3167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Doğada</a:t>
            </a:r>
            <a:r>
              <a:rPr lang="en-US" sz="3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1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Yürüyorum</a:t>
            </a:r>
            <a:r>
              <a:rPr lang="en-US" sz="3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1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Matematiği</a:t>
            </a:r>
            <a:r>
              <a:rPr lang="en-US" sz="3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1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Seviyorum</a:t>
            </a:r>
            <a:r>
              <a:rPr lang="en-US" sz="3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TUBİTAK 4004 </a:t>
            </a:r>
            <a:r>
              <a:rPr lang="en-US" sz="3400" b="1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Projesi</a:t>
            </a:r>
            <a:r>
              <a:rPr lang="en-US" sz="3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340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FC4E-0CF9-CECD-EE31-50B83DF8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80E5D-C50D-CAC2-F301-9FE137C7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6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681A372-37CF-5C8E-9E34-112894EAFD5D}"/>
              </a:ext>
            </a:extLst>
          </p:cNvPr>
          <p:cNvSpPr/>
          <p:nvPr/>
        </p:nvSpPr>
        <p:spPr>
          <a:xfrm>
            <a:off x="728077" y="3118663"/>
            <a:ext cx="4615543" cy="1240971"/>
          </a:xfrm>
          <a:prstGeom prst="round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49000">
                <a:schemeClr val="bg1">
                  <a:lumMod val="8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Doç. Dr. Yasin KANBUR</a:t>
            </a:r>
          </a:p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Dekan Yardımcısı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39FE22E-CDF2-0150-EFF6-60B02F0009F9}"/>
              </a:ext>
            </a:extLst>
          </p:cNvPr>
          <p:cNvSpPr/>
          <p:nvPr/>
        </p:nvSpPr>
        <p:spPr>
          <a:xfrm>
            <a:off x="4518839" y="1699479"/>
            <a:ext cx="4071824" cy="1240971"/>
          </a:xfrm>
          <a:prstGeom prst="round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49000">
                <a:schemeClr val="bg1">
                  <a:lumMod val="8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Prof. Dr. Gökhan GÖKOĞLU</a:t>
            </a:r>
          </a:p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Dekan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89060D0A-F5EF-8202-AF26-9468F30AB51F}"/>
              </a:ext>
            </a:extLst>
          </p:cNvPr>
          <p:cNvSpPr/>
          <p:nvPr/>
        </p:nvSpPr>
        <p:spPr>
          <a:xfrm>
            <a:off x="6974946" y="3125951"/>
            <a:ext cx="4474028" cy="1240971"/>
          </a:xfrm>
          <a:prstGeom prst="round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49000">
                <a:schemeClr val="bg1">
                  <a:lumMod val="8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Dr. Öğr. Üyesi Çiğdem İNCİ KUZU</a:t>
            </a:r>
          </a:p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Dekan Yardımcısı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63D4317-87B0-CAEC-36CA-5DBDA453FC03}"/>
              </a:ext>
            </a:extLst>
          </p:cNvPr>
          <p:cNvSpPr/>
          <p:nvPr/>
        </p:nvSpPr>
        <p:spPr>
          <a:xfrm>
            <a:off x="4518838" y="4716060"/>
            <a:ext cx="4098472" cy="1240971"/>
          </a:xfrm>
          <a:prstGeom prst="round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49000">
                <a:schemeClr val="bg1">
                  <a:lumMod val="8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Ruhi AKGÜN</a:t>
            </a:r>
          </a:p>
          <a:p>
            <a:pPr algn="ctr"/>
            <a:r>
              <a:rPr lang="tr-TR" sz="2400" dirty="0">
                <a:solidFill>
                  <a:schemeClr val="accent1">
                    <a:lumMod val="50000"/>
                  </a:schemeClr>
                </a:solidFill>
              </a:rPr>
              <a:t>Fakülte Sekreteri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FABB9C1-4EB7-128D-15D7-7A236C53678E}"/>
              </a:ext>
            </a:extLst>
          </p:cNvPr>
          <p:cNvSpPr txBox="1"/>
          <p:nvPr/>
        </p:nvSpPr>
        <p:spPr>
          <a:xfrm>
            <a:off x="3568527" y="516248"/>
            <a:ext cx="5819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accent1">
                    <a:lumMod val="50000"/>
                  </a:schemeClr>
                </a:solidFill>
              </a:rPr>
              <a:t>FAKÜLTE</a:t>
            </a:r>
            <a:r>
              <a:rPr lang="tr-TR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tr-TR" sz="3600" dirty="0">
                <a:solidFill>
                  <a:schemeClr val="accent1">
                    <a:lumMod val="50000"/>
                  </a:schemeClr>
                </a:solidFill>
              </a:rPr>
              <a:t>YÖNETİMİ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BEC6C8A-A818-01CB-1445-ECA26108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825AD-CCEB-77DC-32CE-10E98363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</a:t>
            </a:fld>
            <a:endParaRPr lang="en-US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4157DEE-312D-A316-7AFD-09366D841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9107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94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por, okçuluk, kişi, şahıs, ok ve yay içeren bir resim&#10;&#10;Açıklama otomatik olarak oluşturuldu">
            <a:extLst>
              <a:ext uri="{FF2B5EF4-FFF2-40B4-BE49-F238E27FC236}">
                <a16:creationId xmlns:a16="http://schemas.microsoft.com/office/drawing/2014/main" id="{0674EBAB-A938-BB3E-29B2-CDD03DB000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r="1" b="1"/>
          <a:stretch/>
        </p:blipFill>
        <p:spPr bwMode="auto"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5FDB3-16B3-8386-4AEB-2E8DFAE5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EA529-4EF8-E93F-8333-D75DF40E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52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ış mekan, giyim, kişi, şahıs, ayakkabı içeren bir resim&#10;&#10;Açıklama otomatik olarak oluşturuldu">
            <a:extLst>
              <a:ext uri="{FF2B5EF4-FFF2-40B4-BE49-F238E27FC236}">
                <a16:creationId xmlns:a16="http://schemas.microsoft.com/office/drawing/2014/main" id="{EB3FBCC1-509E-610A-C77C-B13A97068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 r="2" b="1065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</p:spPr>
      </p:pic>
      <p:pic>
        <p:nvPicPr>
          <p:cNvPr id="5" name="Resim 4" descr="kişi, şahıs, giyim, duvar, iç mekan içeren bir resim&#10;&#10;Açıklama otomatik olarak oluşturuldu">
            <a:extLst>
              <a:ext uri="{FF2B5EF4-FFF2-40B4-BE49-F238E27FC236}">
                <a16:creationId xmlns:a16="http://schemas.microsoft.com/office/drawing/2014/main" id="{0DE8A678-14FD-1380-CB0D-D867C5E21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</p:spPr>
      </p:pic>
      <p:pic>
        <p:nvPicPr>
          <p:cNvPr id="4" name="Resim 3" descr="dış mekan, ağaç, giyim, köprü içeren bir resim&#10;&#10;Açıklama otomatik olarak oluşturuldu">
            <a:extLst>
              <a:ext uri="{FF2B5EF4-FFF2-40B4-BE49-F238E27FC236}">
                <a16:creationId xmlns:a16="http://schemas.microsoft.com/office/drawing/2014/main" id="{1FE29F4F-EC5E-FE8C-42A3-7BEE2E04DD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897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</p:spPr>
      </p:pic>
      <p:pic>
        <p:nvPicPr>
          <p:cNvPr id="2" name="Resim 1" descr="dış mekan, ağaç, giyim, insanlar içeren bir resim&#10;&#10;Açıklama otomatik olarak oluşturuldu">
            <a:extLst>
              <a:ext uri="{FF2B5EF4-FFF2-40B4-BE49-F238E27FC236}">
                <a16:creationId xmlns:a16="http://schemas.microsoft.com/office/drawing/2014/main" id="{46A84F10-C722-D6B9-F171-18B15A97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2" b="13553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2E53F-A571-4379-06D4-B554436C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73138-6046-8CEE-B671-D50868B7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31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iç mekan, metin, bilgisayar monitörü, kişisel bilgisayar içeren bir resim&#10;&#10;Açıklama otomatik olarak oluşturuldu">
            <a:extLst>
              <a:ext uri="{FF2B5EF4-FFF2-40B4-BE49-F238E27FC236}">
                <a16:creationId xmlns:a16="http://schemas.microsoft.com/office/drawing/2014/main" id="{B19FBF57-08CD-03BC-FA48-802F2335E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r="-1" b="21109"/>
          <a:stretch/>
        </p:blipFill>
        <p:spPr bwMode="auto">
          <a:xfrm>
            <a:off x="2555441" y="0"/>
            <a:ext cx="9669642" cy="6857990"/>
          </a:xfrm>
          <a:prstGeom prst="rect">
            <a:avLst/>
          </a:prstGeom>
          <a:noFill/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98851294-51F1-888E-134A-6B3E1A3DBD6A}"/>
              </a:ext>
            </a:extLst>
          </p:cNvPr>
          <p:cNvSpPr txBox="1"/>
          <p:nvPr/>
        </p:nvSpPr>
        <p:spPr>
          <a:xfrm>
            <a:off x="113123" y="2469823"/>
            <a:ext cx="2442318" cy="292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/>
              </a:rPr>
              <a:t>GeoGebra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effectLst/>
              </a:rPr>
              <a:t>ile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effectLst/>
              </a:rPr>
              <a:t>Çiziyorum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effectLst/>
              </a:rPr>
              <a:t>Matematiği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effectLst/>
              </a:rPr>
              <a:t>Öğreniyorum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effectLst/>
              </a:rPr>
              <a:t>Projesi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4A7D0-5F01-552C-BEDA-D89DB0EB1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B7D2C-4079-52E0-9BE6-B6181EE7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84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iç mekan, kişi, şahıs, kişisel bilgisayar, giyim içeren bir resim&#10;&#10;Açıklama otomatik olarak oluşturuldu">
            <a:extLst>
              <a:ext uri="{FF2B5EF4-FFF2-40B4-BE49-F238E27FC236}">
                <a16:creationId xmlns:a16="http://schemas.microsoft.com/office/drawing/2014/main" id="{DA8AADDA-7E80-E540-326E-43F171179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r="16029" b="-1"/>
          <a:stretch/>
        </p:blipFill>
        <p:spPr bwMode="auto">
          <a:xfrm>
            <a:off x="20" y="638177"/>
            <a:ext cx="3017500" cy="5581644"/>
          </a:xfrm>
          <a:prstGeom prst="rect">
            <a:avLst/>
          </a:prstGeom>
          <a:noFill/>
        </p:spPr>
      </p:pic>
      <p:pic>
        <p:nvPicPr>
          <p:cNvPr id="3" name="Resim 2" descr="iç mekan, giyim, duvar, kişi, şahıs içeren bir resim&#10;&#10;Açıklama otomatik olarak oluşturuldu">
            <a:extLst>
              <a:ext uri="{FF2B5EF4-FFF2-40B4-BE49-F238E27FC236}">
                <a16:creationId xmlns:a16="http://schemas.microsoft.com/office/drawing/2014/main" id="{34621267-6B25-CA3F-9213-CEB47AE0F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3" r="-2" b="-2"/>
          <a:stretch/>
        </p:blipFill>
        <p:spPr bwMode="auto">
          <a:xfrm>
            <a:off x="3171272" y="638179"/>
            <a:ext cx="5849456" cy="5581644"/>
          </a:xfrm>
          <a:prstGeom prst="rect">
            <a:avLst/>
          </a:prstGeom>
          <a:noFill/>
        </p:spPr>
      </p:pic>
      <p:pic>
        <p:nvPicPr>
          <p:cNvPr id="2" name="Resim 1" descr="iç mekan, bilgisayar, duvar, adam, insan içeren bir resim&#10;&#10;Açıklama otomatik olarak oluşturuldu">
            <a:extLst>
              <a:ext uri="{FF2B5EF4-FFF2-40B4-BE49-F238E27FC236}">
                <a16:creationId xmlns:a16="http://schemas.microsoft.com/office/drawing/2014/main" id="{84A945DD-3A29-3FFB-0D7D-33B3F5C40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" b="-1"/>
          <a:stretch/>
        </p:blipFill>
        <p:spPr bwMode="auto">
          <a:xfrm>
            <a:off x="9174480" y="638178"/>
            <a:ext cx="3017520" cy="5581644"/>
          </a:xfrm>
          <a:prstGeom prst="rect">
            <a:avLst/>
          </a:prstGeom>
          <a:noFill/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FDFE5E-5446-2244-2BC2-8F082A28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2F37-185B-D2F8-8DB7-6F23C4CF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4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F824C0-C678-3089-5B31-29198EAB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700" y="1901305"/>
            <a:ext cx="5257800" cy="28067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          </a:t>
            </a:r>
            <a:br>
              <a:rPr lang="en-US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DERS YÜKLERİ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E7748-2BE8-34FE-7149-34572539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FAE085-B356-8DCC-1C43-3F62E90A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34</a:t>
            </a:fld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22B0166-E551-0F3F-FB12-068AEB2FE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40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1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40000"/>
                <a:lumOff val="60000"/>
              </a:schemeClr>
            </a:gs>
            <a:gs pos="21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660041" y="3069770"/>
            <a:ext cx="2039616" cy="27692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KİMYA BÖLÜMÜ DERS YÜKLERİ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0B92FD1E-71A2-1F01-2B24-65AF1D904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715653"/>
              </p:ext>
            </p:extLst>
          </p:nvPr>
        </p:nvGraphicFramePr>
        <p:xfrm>
          <a:off x="3013870" y="703579"/>
          <a:ext cx="7225750" cy="590077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764639">
                  <a:extLst>
                    <a:ext uri="{9D8B030D-6E8A-4147-A177-3AD203B41FA5}">
                      <a16:colId xmlns:a16="http://schemas.microsoft.com/office/drawing/2014/main" val="1589435999"/>
                    </a:ext>
                  </a:extLst>
                </a:gridCol>
                <a:gridCol w="1195225">
                  <a:extLst>
                    <a:ext uri="{9D8B030D-6E8A-4147-A177-3AD203B41FA5}">
                      <a16:colId xmlns:a16="http://schemas.microsoft.com/office/drawing/2014/main" val="1621926541"/>
                    </a:ext>
                  </a:extLst>
                </a:gridCol>
                <a:gridCol w="1195225">
                  <a:extLst>
                    <a:ext uri="{9D8B030D-6E8A-4147-A177-3AD203B41FA5}">
                      <a16:colId xmlns:a16="http://schemas.microsoft.com/office/drawing/2014/main" val="2931220250"/>
                    </a:ext>
                  </a:extLst>
                </a:gridCol>
                <a:gridCol w="1070661">
                  <a:extLst>
                    <a:ext uri="{9D8B030D-6E8A-4147-A177-3AD203B41FA5}">
                      <a16:colId xmlns:a16="http://schemas.microsoft.com/office/drawing/2014/main" val="393581944"/>
                    </a:ext>
                  </a:extLst>
                </a:gridCol>
              </a:tblGrid>
              <a:tr h="3927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7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Akademik Personel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1.Öğretim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2.Öğretim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TOPLAM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798819"/>
                  </a:ext>
                </a:extLst>
              </a:tr>
              <a:tr h="3723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Prof. Dr. Şaban UYSAL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33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38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88398"/>
                  </a:ext>
                </a:extLst>
              </a:tr>
              <a:tr h="3707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Prof. Dr. Selhan KARAGÖZ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19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tr-TR" sz="16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19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061159"/>
                  </a:ext>
                </a:extLst>
              </a:tr>
              <a:tr h="372327">
                <a:tc>
                  <a:txBody>
                    <a:bodyPr/>
                    <a:lstStyle/>
                    <a:p>
                      <a:pPr marL="0" marR="0" lvl="0" indent="0" algn="l" defTabSz="914411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Prof. Dr. Hakan TAHTACI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37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731783"/>
                  </a:ext>
                </a:extLst>
              </a:tr>
              <a:tr h="3707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Doç. Dr.  Yasin KANBUR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34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449600"/>
                  </a:ext>
                </a:extLst>
              </a:tr>
              <a:tr h="3707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Doç. Dr.  Yasemin  TÜMER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794567"/>
                  </a:ext>
                </a:extLst>
              </a:tr>
              <a:tr h="3707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Dr. Öğr. Üyesi Figen ARSLAN BİÇER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28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28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408475"/>
                  </a:ext>
                </a:extLst>
              </a:tr>
              <a:tr h="7359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Dr. Öğr. Üyesi İrem </a:t>
                      </a:r>
                      <a:r>
                        <a:rPr lang="tr-TR" sz="1600" b="1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OKMAN KOÇOĞLU </a:t>
                      </a:r>
                      <a:endParaRPr lang="tr-TR" sz="1600" b="1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29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29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732408"/>
                  </a:ext>
                </a:extLst>
              </a:tr>
              <a:tr h="4149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Dr. Öğr. Üyesi Sedef ŞİŞMANOĞLU</a:t>
                      </a:r>
                      <a:endParaRPr lang="tr-TR" sz="12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29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29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46120"/>
                  </a:ext>
                </a:extLst>
              </a:tr>
              <a:tr h="68947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b="1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Dr. Öğr. Üyesi Semiha YILDIRIM SARIKAYA</a:t>
                      </a:r>
                      <a:endParaRPr lang="tr-TR" sz="1600" b="1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29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tr-TR" sz="11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29</a:t>
                      </a:r>
                      <a:endParaRPr lang="tr-TR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458035"/>
                  </a:ext>
                </a:extLst>
              </a:tr>
              <a:tr h="645376">
                <a:tc>
                  <a:txBody>
                    <a:bodyPr/>
                    <a:lstStyle/>
                    <a:p>
                      <a:pPr algn="l"/>
                      <a:r>
                        <a:rPr lang="tr-TR" sz="17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Dr. </a:t>
                      </a:r>
                      <a:r>
                        <a:rPr lang="tr-TR" sz="17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Öğr. Üyesi Ayşe Elif BÖYÜKBAYRAM</a:t>
                      </a:r>
                    </a:p>
                  </a:txBody>
                  <a:tcPr marL="78021" marR="78021" marT="39010" marB="3901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</a:t>
                      </a:r>
                      <a:endParaRPr lang="tr-TR" sz="18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tr-TR" sz="18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</a:t>
                      </a:r>
                      <a:endParaRPr lang="tr-TR" sz="18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749421"/>
                  </a:ext>
                </a:extLst>
              </a:tr>
              <a:tr h="408199">
                <a:tc>
                  <a:txBody>
                    <a:bodyPr/>
                    <a:lstStyle/>
                    <a:p>
                      <a:pPr algn="l"/>
                      <a:r>
                        <a:rPr lang="tr-TR" sz="17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Dr. Ö</a:t>
                      </a:r>
                      <a:r>
                        <a:rPr lang="tr-TR" sz="17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ğr. Üyesi İsmail YILMAZ</a:t>
                      </a:r>
                    </a:p>
                  </a:txBody>
                  <a:tcPr marL="78021" marR="78021" marT="39010" marB="3901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latinLnBrk="0" hangingPunct="1">
                        <a:lnSpc>
                          <a:spcPct val="150000"/>
                        </a:lnSpc>
                      </a:pPr>
                      <a:r>
                        <a:rPr lang="tr-TR" sz="18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26</a:t>
                      </a:r>
                      <a:endParaRPr lang="tr-TR" sz="18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latinLnBrk="0" hangingPunct="1">
                        <a:lnSpc>
                          <a:spcPct val="150000"/>
                        </a:lnSpc>
                      </a:pPr>
                      <a:r>
                        <a:rPr lang="tr-TR" sz="180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tr-TR" sz="18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latinLnBrk="0" hangingPunct="1">
                        <a:lnSpc>
                          <a:spcPct val="150000"/>
                        </a:lnSpc>
                      </a:pPr>
                      <a:r>
                        <a:rPr lang="tr-TR" sz="18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26</a:t>
                      </a:r>
                      <a:endParaRPr lang="tr-TR" sz="18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057979"/>
                  </a:ext>
                </a:extLst>
              </a:tr>
              <a:tr h="386484">
                <a:tc>
                  <a:txBody>
                    <a:bodyPr/>
                    <a:lstStyle/>
                    <a:p>
                      <a:pPr marL="0" marR="0" lvl="0" indent="0" algn="l" defTabSz="914411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7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Dr. </a:t>
                      </a:r>
                      <a:r>
                        <a:rPr lang="tr-TR" sz="1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Öğr. Üyesi Turgut SÖNMEZ</a:t>
                      </a: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latinLnBrk="0" hangingPunct="1">
                        <a:lnSpc>
                          <a:spcPct val="150000"/>
                        </a:lnSpc>
                      </a:pPr>
                      <a:endParaRPr lang="tr-TR" sz="18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latinLnBrk="0" hangingPunct="1">
                        <a:lnSpc>
                          <a:spcPct val="150000"/>
                        </a:lnSpc>
                      </a:pPr>
                      <a:endParaRPr lang="tr-TR" sz="180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11" rtl="0" eaLnBrk="1" latinLnBrk="0" hangingPunct="1">
                        <a:lnSpc>
                          <a:spcPct val="150000"/>
                        </a:lnSpc>
                      </a:pPr>
                      <a:endParaRPr lang="tr-TR" sz="18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16" marR="58516" marT="0" marB="0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62384"/>
                  </a:ext>
                </a:extLst>
              </a:tr>
            </a:tbl>
          </a:graphicData>
        </a:graphic>
      </p:graphicFrame>
      <p:pic>
        <p:nvPicPr>
          <p:cNvPr id="4" name="Resim 3" descr="metin, grafik, grafik tasarım, kuş içeren bir resim&#10;&#10;Açıklama otomatik olarak oluşturuldu">
            <a:extLst>
              <a:ext uri="{FF2B5EF4-FFF2-40B4-BE49-F238E27FC236}">
                <a16:creationId xmlns:a16="http://schemas.microsoft.com/office/drawing/2014/main" id="{4CC78416-8CDF-98ED-0411-A7833BE1C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46" y="0"/>
            <a:ext cx="2961109" cy="296110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7A93A8-32FA-6036-FADC-5A46AD74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A707D-0D20-7FBE-87E4-4117FA9E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9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71865" y="3172779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FİZİK BÖLÜMÜ DERS YÜKLERİ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0B92FD1E-71A2-1F01-2B24-65AF1D904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84388"/>
              </p:ext>
            </p:extLst>
          </p:nvPr>
        </p:nvGraphicFramePr>
        <p:xfrm>
          <a:off x="3832577" y="613315"/>
          <a:ext cx="7225749" cy="563137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49130">
                  <a:extLst>
                    <a:ext uri="{9D8B030D-6E8A-4147-A177-3AD203B41FA5}">
                      <a16:colId xmlns:a16="http://schemas.microsoft.com/office/drawing/2014/main" val="1589435999"/>
                    </a:ext>
                  </a:extLst>
                </a:gridCol>
                <a:gridCol w="1532527">
                  <a:extLst>
                    <a:ext uri="{9D8B030D-6E8A-4147-A177-3AD203B41FA5}">
                      <a16:colId xmlns:a16="http://schemas.microsoft.com/office/drawing/2014/main" val="1621926541"/>
                    </a:ext>
                  </a:extLst>
                </a:gridCol>
                <a:gridCol w="1532527">
                  <a:extLst>
                    <a:ext uri="{9D8B030D-6E8A-4147-A177-3AD203B41FA5}">
                      <a16:colId xmlns:a16="http://schemas.microsoft.com/office/drawing/2014/main" val="2931220250"/>
                    </a:ext>
                  </a:extLst>
                </a:gridCol>
                <a:gridCol w="1411565">
                  <a:extLst>
                    <a:ext uri="{9D8B030D-6E8A-4147-A177-3AD203B41FA5}">
                      <a16:colId xmlns:a16="http://schemas.microsoft.com/office/drawing/2014/main" val="393581944"/>
                    </a:ext>
                  </a:extLst>
                </a:gridCol>
              </a:tblGrid>
              <a:tr h="7305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2100" b="1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Akademik Personel</a:t>
                      </a:r>
                      <a:endParaRPr lang="tr-TR" sz="2100" b="1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133886" marB="133886" anchor="ctr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2100" b="1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1.Öğretim</a:t>
                      </a:r>
                      <a:endParaRPr lang="tr-TR" sz="2100" b="1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133886" marB="133886" anchor="ctr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2100" b="1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2.Öğretim</a:t>
                      </a:r>
                      <a:endParaRPr lang="tr-TR" sz="2100" b="1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133886" marB="133886" anchor="ctr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2100" b="1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TOPLAM</a:t>
                      </a:r>
                      <a:endParaRPr lang="tr-TR" sz="2100" b="1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133886" marB="133886" anchor="ctr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6798819"/>
                  </a:ext>
                </a:extLst>
              </a:tr>
              <a:tr h="9453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Prof. Dr. Necla ÇAKMAK</a:t>
                      </a:r>
                      <a:endParaRPr lang="tr-TR" sz="1800" b="1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5188398"/>
                  </a:ext>
                </a:extLst>
              </a:tr>
              <a:tr h="9453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Doç. Dr.  Ahmet Mustafa ERER</a:t>
                      </a:r>
                      <a:endParaRPr lang="tr-TR" sz="1800" b="1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dirty="0"/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449600"/>
                  </a:ext>
                </a:extLst>
              </a:tr>
              <a:tr h="9453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Doç. Dr.  Hüseyin YILDIRIM</a:t>
                      </a:r>
                      <a:endParaRPr lang="tr-TR" sz="1800" b="1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1794567"/>
                  </a:ext>
                </a:extLst>
              </a:tr>
              <a:tr h="13484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Dr. Öğr. Üyesi </a:t>
                      </a:r>
                      <a:r>
                        <a:rPr lang="tr-TR" sz="1800" b="1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Khalid</a:t>
                      </a:r>
                      <a:r>
                        <a:rPr lang="tr-TR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Halid </a:t>
                      </a:r>
                      <a:r>
                        <a:rPr lang="tr-TR" sz="1800" b="1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Mahdi</a:t>
                      </a:r>
                      <a:r>
                        <a:rPr lang="tr-TR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AAL-SHABEEB</a:t>
                      </a:r>
                      <a:endParaRPr lang="tr-TR" sz="1800" b="1" kern="1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6408475"/>
                  </a:ext>
                </a:extLst>
              </a:tr>
              <a:tr h="716391">
                <a:tc>
                  <a:txBody>
                    <a:bodyPr/>
                    <a:lstStyle/>
                    <a:p>
                      <a:pPr algn="l"/>
                      <a:r>
                        <a:rPr lang="tr-TR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Araş. Gör. Dr. Ulvi KANBUR</a:t>
                      </a:r>
                      <a:endParaRPr lang="tr-TR" sz="1800" b="1" kern="1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8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tr-TR" sz="18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20" marR="66943" marT="0" marB="133886">
                    <a:gradFill>
                      <a:gsLst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  <a:gs pos="21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8732408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EB29FF-A67B-8579-97B7-6DBF6C59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4473-816C-97CB-D3DD-2BDB1392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36</a:t>
            </a:fld>
            <a:endParaRPr lang="en-US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0F525E3-A862-5D3F-F970-0D08A511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242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95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36216" y="3429000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MATEMATİK BÖLÜMÜ DERS YÜKLERİ</a:t>
            </a: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D2048316-E06B-26BB-54A6-E93595705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158013"/>
              </p:ext>
            </p:extLst>
          </p:nvPr>
        </p:nvGraphicFramePr>
        <p:xfrm>
          <a:off x="4502428" y="756189"/>
          <a:ext cx="7225750" cy="534563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551416">
                  <a:extLst>
                    <a:ext uri="{9D8B030D-6E8A-4147-A177-3AD203B41FA5}">
                      <a16:colId xmlns:a16="http://schemas.microsoft.com/office/drawing/2014/main" val="4213928565"/>
                    </a:ext>
                  </a:extLst>
                </a:gridCol>
                <a:gridCol w="1269174">
                  <a:extLst>
                    <a:ext uri="{9D8B030D-6E8A-4147-A177-3AD203B41FA5}">
                      <a16:colId xmlns:a16="http://schemas.microsoft.com/office/drawing/2014/main" val="2116108844"/>
                    </a:ext>
                  </a:extLst>
                </a:gridCol>
                <a:gridCol w="1269174">
                  <a:extLst>
                    <a:ext uri="{9D8B030D-6E8A-4147-A177-3AD203B41FA5}">
                      <a16:colId xmlns:a16="http://schemas.microsoft.com/office/drawing/2014/main" val="110777462"/>
                    </a:ext>
                  </a:extLst>
                </a:gridCol>
                <a:gridCol w="1135986">
                  <a:extLst>
                    <a:ext uri="{9D8B030D-6E8A-4147-A177-3AD203B41FA5}">
                      <a16:colId xmlns:a16="http://schemas.microsoft.com/office/drawing/2014/main" val="3137513290"/>
                    </a:ext>
                  </a:extLst>
                </a:gridCol>
              </a:tblGrid>
              <a:tr h="5345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b="0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Akademik Personel</a:t>
                      </a:r>
                      <a:endParaRPr lang="tr-TR" sz="1500" b="0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 anchor="ctr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b="0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1.Öğretim</a:t>
                      </a:r>
                      <a:endParaRPr lang="tr-TR" sz="1500" b="0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 anchor="ctr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b="0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2.Öğretim</a:t>
                      </a:r>
                      <a:endParaRPr lang="tr-TR" sz="1500" b="0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 anchor="ctr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b="0" kern="100" cap="none" spc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TOPLAM</a:t>
                      </a:r>
                      <a:endParaRPr lang="tr-TR" sz="1500" b="0" kern="100" cap="none" spc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 anchor="ctr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8799112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Prof. Dr. Şerif AMİROV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tr-TR" sz="15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tr-TR" sz="15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479644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Prof. Dr. Ayşe NALLI</a:t>
                      </a:r>
                      <a:endParaRPr lang="tr-TR" sz="15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4862904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Doç. Dr. Murat DÜZ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1375167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Dr. Öğr. Üyesi Çiğdem İNCİ KUZU</a:t>
                      </a:r>
                      <a:endParaRPr lang="tr-TR" sz="15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tr-TR" sz="15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5236266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Dr. Öğr. Üyesi Ebru ERGÜN HÜSEYİN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3101995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Dr. Öğr. Üyesi Özlem ÖZTÜRK MIZRAK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6772852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Dr. Öğr. Üyesi Adil HÜSEYİN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3700505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Dr. Öğr. Üyesi Ahmet EMİN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5512949"/>
                  </a:ext>
                </a:extLst>
              </a:tr>
              <a:tr h="534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Öğr. Gör. Çağlar Emre KARABABA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15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r-TR" sz="15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tr-TR" sz="15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27" marR="61002" marT="96790" marB="9679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58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9408241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F858D7-577C-85FD-163B-311B92DA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D4C89-2150-94D1-2471-3B3643A7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37</a:t>
            </a:fld>
            <a:endParaRPr lang="en-US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64202EF-1AAA-BA90-0205-686D2FC9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43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6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adam, insan, bina, giyim, kişi, şahıs içeren bir resim&#10;&#10;Açıklama otomatik olarak oluşturuldu">
            <a:extLst>
              <a:ext uri="{FF2B5EF4-FFF2-40B4-BE49-F238E27FC236}">
                <a16:creationId xmlns:a16="http://schemas.microsoft.com/office/drawing/2014/main" id="{F0CB31A9-A79B-8532-C33E-0073898E7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5886" y="643466"/>
            <a:ext cx="8414658" cy="6214534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D4AF9-CBB5-96E7-4F01-4693DBAA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9A90C-E9A4-3B60-9B46-826B0148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95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350F023-B0D4-4182-39A5-14D6DADDADD2}"/>
              </a:ext>
            </a:extLst>
          </p:cNvPr>
          <p:cNvSpPr txBox="1"/>
          <p:nvPr/>
        </p:nvSpPr>
        <p:spPr>
          <a:xfrm>
            <a:off x="8141444" y="1228397"/>
            <a:ext cx="323140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Karabük Üniversitesi’nde 14 Mart Dünya Pi günü kapsamında KBÜ Fen Fakültesi Matematik Kulübü tarafından her yıl “Pi Günü Matematik Etkinliği” düzenlenmektedir. 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 descr="giyim, kişi, şahıs, adam, insan, iç mekan içeren bir resim&#10;&#10;Açıklama otomatik olarak oluşturuldu">
            <a:extLst>
              <a:ext uri="{FF2B5EF4-FFF2-40B4-BE49-F238E27FC236}">
                <a16:creationId xmlns:a16="http://schemas.microsoft.com/office/drawing/2014/main" id="{06F918DE-9705-16F8-7CB3-0ECD47C5E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3" y="1564460"/>
            <a:ext cx="6986794" cy="35120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FD816-E0BA-2F6D-C3B9-7E30B46AF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1B75B-A8A3-6FA4-F78F-6EE85AA0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82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0E056B-A894-5639-D590-D8B6F04F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50" y="2324100"/>
            <a:ext cx="6191250" cy="2374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AKADEMİK PERSONEL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EFB43-5262-935F-6DA4-79DC3B04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359B0-7125-12B3-7C38-BAC99FEE5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4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AA09BCA-60C6-7558-C7FC-974668F28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350" cy="38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11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iç mekan, icra sanatları merkezi, konser salonu, bina içeren bir resim&#10;&#10;Açıklama otomatik olarak oluşturuldu">
            <a:extLst>
              <a:ext uri="{FF2B5EF4-FFF2-40B4-BE49-F238E27FC236}">
                <a16:creationId xmlns:a16="http://schemas.microsoft.com/office/drawing/2014/main" id="{88DD5C23-F54B-ED43-F1DE-FE15EAF24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1" y="415212"/>
            <a:ext cx="10548257" cy="60275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298D1-2C1D-F3B7-CEF9-B7354134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B98C8-2166-44D2-8A3E-EAB120D9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09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ış mekan, gökyüzü, bulut, çim içeren bir resim&#10;&#10;Açıklama otomatik olarak oluşturuldu">
            <a:extLst>
              <a:ext uri="{FF2B5EF4-FFF2-40B4-BE49-F238E27FC236}">
                <a16:creationId xmlns:a16="http://schemas.microsoft.com/office/drawing/2014/main" id="{BC035209-24FD-3D07-9FEF-C9B39A45F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r="-6" b="9632"/>
          <a:stretch/>
        </p:blipFill>
        <p:spPr bwMode="auto">
          <a:xfrm>
            <a:off x="321733" y="321733"/>
            <a:ext cx="2161630" cy="2464210"/>
          </a:xfrm>
          <a:prstGeom prst="rect">
            <a:avLst/>
          </a:prstGeom>
          <a:noFill/>
        </p:spPr>
      </p:pic>
      <p:pic>
        <p:nvPicPr>
          <p:cNvPr id="3" name="Resim 2" descr="dış mekan, gökyüzü, bulut, insanlar içeren bir resim&#10;&#10;Açıklama otomatik olarak oluşturuldu">
            <a:extLst>
              <a:ext uri="{FF2B5EF4-FFF2-40B4-BE49-F238E27FC236}">
                <a16:creationId xmlns:a16="http://schemas.microsoft.com/office/drawing/2014/main" id="{D93368B9-AA05-A5D3-4CDD-E66B5616E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r="-2" b="-2"/>
          <a:stretch/>
        </p:blipFill>
        <p:spPr bwMode="auto">
          <a:xfrm>
            <a:off x="2675889" y="321730"/>
            <a:ext cx="2052924" cy="2464210"/>
          </a:xfrm>
          <a:prstGeom prst="rect">
            <a:avLst/>
          </a:prstGeom>
          <a:noFill/>
        </p:spPr>
      </p:pic>
      <p:pic>
        <p:nvPicPr>
          <p:cNvPr id="4" name="Resim 3" descr="dış mekan, çim, gökyüzü, bina içeren bir resim&#10;&#10;Açıklama otomatik olarak oluşturuldu">
            <a:extLst>
              <a:ext uri="{FF2B5EF4-FFF2-40B4-BE49-F238E27FC236}">
                <a16:creationId xmlns:a16="http://schemas.microsoft.com/office/drawing/2014/main" id="{7EAA0C20-B38B-A11E-0935-2956FEC988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r="2" b="2"/>
          <a:stretch/>
        </p:blipFill>
        <p:spPr bwMode="auto">
          <a:xfrm>
            <a:off x="321733" y="2957666"/>
            <a:ext cx="4407080" cy="3343134"/>
          </a:xfrm>
          <a:prstGeom prst="rect">
            <a:avLst/>
          </a:prstGeom>
          <a:noFill/>
        </p:spPr>
      </p:pic>
      <p:pic>
        <p:nvPicPr>
          <p:cNvPr id="2" name="Resim 1" descr="dış mekan, giyim, kişi, şahıs, insanlar içeren bir resim&#10;&#10;Açıklama otomatik olarak oluşturuldu">
            <a:extLst>
              <a:ext uri="{FF2B5EF4-FFF2-40B4-BE49-F238E27FC236}">
                <a16:creationId xmlns:a16="http://schemas.microsoft.com/office/drawing/2014/main" id="{5079A67C-9931-0575-C455-AEDD3B449B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r="11648" b="-1"/>
          <a:stretch/>
        </p:blipFill>
        <p:spPr bwMode="auto">
          <a:xfrm>
            <a:off x="4921339" y="321733"/>
            <a:ext cx="6948927" cy="5979070"/>
          </a:xfrm>
          <a:prstGeom prst="rect">
            <a:avLst/>
          </a:prstGeom>
          <a:noFill/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895AD-E5F5-A13E-B2B1-53223462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58088-3DC2-7AF5-5C4C-8ADE2237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66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7C88F68-3860-6BF6-B75D-03540905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  <a:endParaRPr lang="en-US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E4EA991-2D78-8259-6150-173DDACC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6AB32F1-BB2C-7CF9-488F-AFBD48EB581D}"/>
              </a:ext>
            </a:extLst>
          </p:cNvPr>
          <p:cNvSpPr txBox="1"/>
          <p:nvPr/>
        </p:nvSpPr>
        <p:spPr>
          <a:xfrm>
            <a:off x="2580238" y="2000816"/>
            <a:ext cx="6297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KATILIMINIZ İÇİN TEŞEKKÜR EDERİZ</a:t>
            </a:r>
          </a:p>
        </p:txBody>
      </p:sp>
    </p:spTree>
    <p:extLst>
      <p:ext uri="{BB962C8B-B14F-4D97-AF65-F5344CB8AC3E}">
        <p14:creationId xmlns:p14="http://schemas.microsoft.com/office/powerpoint/2010/main" val="4033429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BE4D3C7-C8DB-9A2D-C664-E83D739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99"/>
            <a:ext cx="7444697" cy="6091161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7101922" y="1542937"/>
            <a:ext cx="4412744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spc="-6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KARABÜK ÜNİVERSİTESİ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spc="-6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FEN FAKÜLTESİ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spc="-6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2023-2024 Akademik Kurul </a:t>
            </a:r>
            <a:r>
              <a:rPr lang="en-US" sz="3100" b="1" spc="-60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Toplantısı</a:t>
            </a:r>
            <a:endParaRPr lang="en-US" sz="3100" b="1" spc="-6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spc="-6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F3FB97-DFF6-8DA8-9D08-F3417B6E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A090D0-2C42-4B40-0F9F-98AEC781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44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DC3E95D-0CA9-2360-1C2B-C39A3E2FAE5B}"/>
              </a:ext>
            </a:extLst>
          </p:cNvPr>
          <p:cNvSpPr txBox="1"/>
          <p:nvPr/>
        </p:nvSpPr>
        <p:spPr>
          <a:xfrm>
            <a:off x="1200711" y="5184644"/>
            <a:ext cx="9789937" cy="947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/>
              <a:t>Toplam</a:t>
            </a:r>
            <a:r>
              <a:rPr lang="en-US" sz="2000" b="1" dirty="0"/>
              <a:t> </a:t>
            </a:r>
            <a:r>
              <a:rPr lang="tr-TR" sz="2000" b="1" dirty="0"/>
              <a:t>5</a:t>
            </a:r>
            <a:r>
              <a:rPr lang="en-US" sz="2000" b="1" dirty="0"/>
              <a:t> </a:t>
            </a:r>
            <a:r>
              <a:rPr lang="en-US" sz="2000" b="1" dirty="0" err="1"/>
              <a:t>öğretim</a:t>
            </a:r>
            <a:r>
              <a:rPr lang="en-US" sz="2000" b="1" dirty="0"/>
              <a:t> </a:t>
            </a:r>
            <a:r>
              <a:rPr lang="en-US" sz="2000" b="1" dirty="0" err="1"/>
              <a:t>üyesi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tr-TR" sz="2000" b="1" dirty="0"/>
              <a:t>1</a:t>
            </a:r>
            <a:r>
              <a:rPr lang="en-US" sz="2000" b="1" dirty="0"/>
              <a:t> </a:t>
            </a:r>
            <a:r>
              <a:rPr lang="en-US" sz="2000" b="1" dirty="0" err="1"/>
              <a:t>öğretim</a:t>
            </a:r>
            <a:r>
              <a:rPr lang="en-US" sz="2000" b="1" dirty="0"/>
              <a:t> </a:t>
            </a:r>
            <a:r>
              <a:rPr lang="en-US" sz="2000" b="1" dirty="0" err="1"/>
              <a:t>elemanı</a:t>
            </a:r>
            <a:endParaRPr lang="en-US" sz="2000" b="1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05583"/>
              </p:ext>
            </p:extLst>
          </p:nvPr>
        </p:nvGraphicFramePr>
        <p:xfrm>
          <a:off x="835180" y="1562985"/>
          <a:ext cx="10515548" cy="3926636"/>
        </p:xfrm>
        <a:graphic>
          <a:graphicData uri="http://schemas.openxmlformats.org/drawingml/2006/table">
            <a:tbl>
              <a:tblPr firstRow="1">
                <a:noFill/>
                <a:tableStyleId>{EB344D84-9AFB-497E-A393-DC336BA19D2E}</a:tableStyleId>
              </a:tblPr>
              <a:tblGrid>
                <a:gridCol w="6746333">
                  <a:extLst>
                    <a:ext uri="{9D8B030D-6E8A-4147-A177-3AD203B41FA5}">
                      <a16:colId xmlns:a16="http://schemas.microsoft.com/office/drawing/2014/main" val="26838868"/>
                    </a:ext>
                  </a:extLst>
                </a:gridCol>
                <a:gridCol w="3769215">
                  <a:extLst>
                    <a:ext uri="{9D8B030D-6E8A-4147-A177-3AD203B41FA5}">
                      <a16:colId xmlns:a16="http://schemas.microsoft.com/office/drawing/2014/main" val="2692233831"/>
                    </a:ext>
                  </a:extLst>
                </a:gridCol>
              </a:tblGrid>
              <a:tr h="53770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Akademik Personel</a:t>
                      </a:r>
                    </a:p>
                  </a:txBody>
                  <a:tcPr marL="213457" marR="128074" marT="128074" marB="128074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Anabilim Dalı</a:t>
                      </a:r>
                    </a:p>
                  </a:txBody>
                  <a:tcPr marL="213457" marR="128074" marT="128074" marB="12807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4816684"/>
                  </a:ext>
                </a:extLst>
              </a:tr>
              <a:tr h="537704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Dr. Necla ÇAKMAK (Bölüm Başkanı)</a:t>
                      </a:r>
                    </a:p>
                  </a:txBody>
                  <a:tcPr marL="213457" marR="128074" marT="128074" marB="128074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Genel Fizik</a:t>
                      </a:r>
                    </a:p>
                  </a:txBody>
                  <a:tcPr marL="213457" marR="128074" marT="128074" marB="12807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598095"/>
                  </a:ext>
                </a:extLst>
              </a:tr>
              <a:tr h="537704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Doç. Dr. Ahmet Mustafa ERER (Bölüm Başkan Yardımcısı)</a:t>
                      </a:r>
                    </a:p>
                  </a:txBody>
                  <a:tcPr marL="213457" marR="128074" marT="128074" marB="128074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Genel Fizik</a:t>
                      </a:r>
                    </a:p>
                  </a:txBody>
                  <a:tcPr marL="213457" marR="128074" marT="128074" marB="12807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2154659"/>
                  </a:ext>
                </a:extLst>
              </a:tr>
              <a:tr h="537704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Doç. Dr. Hüseyin YILDIRIM</a:t>
                      </a:r>
                    </a:p>
                  </a:txBody>
                  <a:tcPr marL="213457" marR="128074" marT="128074" marB="128074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Atom ve Moleküler Fiziği</a:t>
                      </a:r>
                    </a:p>
                  </a:txBody>
                  <a:tcPr marL="213457" marR="128074" marT="128074" marB="12807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9660403"/>
                  </a:ext>
                </a:extLst>
              </a:tr>
              <a:tr h="537704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Öğr. Üyesi </a:t>
                      </a:r>
                      <a:r>
                        <a:rPr lang="tr-TR" sz="2000" kern="120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Khalid</a:t>
                      </a:r>
                      <a:r>
                        <a:rPr lang="tr-TR"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Halid </a:t>
                      </a:r>
                      <a:r>
                        <a:rPr lang="tr-TR" sz="2000" kern="120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Mahdi</a:t>
                      </a:r>
                      <a:r>
                        <a:rPr lang="tr-TR"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AAL-SHABEEB</a:t>
                      </a:r>
                    </a:p>
                  </a:txBody>
                  <a:tcPr marL="213457" marR="128074" marT="128074" marB="128074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Nükleer Fizik</a:t>
                      </a:r>
                    </a:p>
                  </a:txBody>
                  <a:tcPr marL="213457" marR="128074" marT="128074" marB="12807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727135"/>
                  </a:ext>
                </a:extLst>
              </a:tr>
              <a:tr h="537704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Dr.Ögr.Üyesi</a:t>
                      </a:r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Ulvi KANBUR</a:t>
                      </a:r>
                    </a:p>
                  </a:txBody>
                  <a:tcPr marL="213457" marR="128074" marT="128074" marB="128074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Genel Fizik</a:t>
                      </a:r>
                    </a:p>
                  </a:txBody>
                  <a:tcPr marL="213457" marR="128074" marT="128074" marB="12807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1419572"/>
                  </a:ext>
                </a:extLst>
              </a:tr>
              <a:tr h="537704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Araş. Gör. Savaş AĞDUK</a:t>
                      </a:r>
                    </a:p>
                  </a:txBody>
                  <a:tcPr marL="213457" marR="128074" marT="128074" marB="128074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Genel Fizik</a:t>
                      </a:r>
                    </a:p>
                  </a:txBody>
                  <a:tcPr marL="213457" marR="128074" marT="128074" marB="12807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gradFill>
                      <a:gsLst>
                        <a:gs pos="4900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C00000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216282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E775E80C-D4EB-1189-3608-8BC0FF8AF351}"/>
              </a:ext>
            </a:extLst>
          </p:cNvPr>
          <p:cNvSpPr txBox="1"/>
          <p:nvPr/>
        </p:nvSpPr>
        <p:spPr>
          <a:xfrm>
            <a:off x="5147488" y="451513"/>
            <a:ext cx="3891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tr-TR" sz="2800" b="1" dirty="0">
                <a:latin typeface="Cambria" panose="02040503050406030204" pitchFamily="18" charset="0"/>
                <a:ea typeface="Cambria" panose="02040503050406030204" pitchFamily="18" charset="0"/>
              </a:rPr>
              <a:t>FİZİK</a:t>
            </a:r>
            <a:r>
              <a:rPr lang="tr-TR" sz="4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2800" b="1" dirty="0">
                <a:latin typeface="Cambria" panose="02040503050406030204" pitchFamily="18" charset="0"/>
                <a:ea typeface="Cambria" panose="02040503050406030204" pitchFamily="18" charset="0"/>
              </a:rPr>
              <a:t>BÖLÜMÜ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DA18B0-9855-2DE1-2B7F-AE79ED92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17069-C86F-B633-26EC-9EA05487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83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91836" y="101905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atin typeface="Cambria" panose="02040503050406030204" pitchFamily="18" charset="0"/>
                <a:ea typeface="Cambria" panose="02040503050406030204" pitchFamily="18" charset="0"/>
              </a:rPr>
              <a:t>KİMYA BÖLÜMÜ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186781"/>
              </p:ext>
            </p:extLst>
          </p:nvPr>
        </p:nvGraphicFramePr>
        <p:xfrm>
          <a:off x="461319" y="627719"/>
          <a:ext cx="11269362" cy="5640738"/>
        </p:xfrm>
        <a:graphic>
          <a:graphicData uri="http://schemas.openxmlformats.org/drawingml/2006/table">
            <a:tbl>
              <a:tblPr firstRow="1">
                <a:tableStyleId>{EB344D84-9AFB-497E-A393-DC336BA19D2E}</a:tableStyleId>
              </a:tblPr>
              <a:tblGrid>
                <a:gridCol w="6579894">
                  <a:extLst>
                    <a:ext uri="{9D8B030D-6E8A-4147-A177-3AD203B41FA5}">
                      <a16:colId xmlns:a16="http://schemas.microsoft.com/office/drawing/2014/main" val="26838868"/>
                    </a:ext>
                  </a:extLst>
                </a:gridCol>
                <a:gridCol w="4689468">
                  <a:extLst>
                    <a:ext uri="{9D8B030D-6E8A-4147-A177-3AD203B41FA5}">
                      <a16:colId xmlns:a16="http://schemas.microsoft.com/office/drawing/2014/main" val="2692233831"/>
                    </a:ext>
                  </a:extLst>
                </a:gridCol>
              </a:tblGrid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Akademik Personel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Anabilim Dalı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4816684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Prof. Dr. Şaban UYSAL ( Bölüm Başkanı)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Anorganik 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598095"/>
                  </a:ext>
                </a:extLst>
              </a:tr>
              <a:tr h="457891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Prof. Dr. Selhan KARAGÖZ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Analitik 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2154659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Prof. Dr. Hakan TAHTACI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Organik</a:t>
                      </a:r>
                      <a:r>
                        <a:rPr lang="tr-TR" sz="2000" baseline="0" dirty="0">
                          <a:solidFill>
                            <a:schemeClr val="tx1"/>
                          </a:solidFill>
                        </a:rPr>
                        <a:t> Kimya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9660403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Doç. Dr. Yasin KANBUR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Polimer Kimyası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727135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Doç. Dr. </a:t>
                      </a:r>
                      <a:r>
                        <a:rPr lang="tr-TR" sz="2000" dirty="0"/>
                        <a:t>Yasemin TÜMER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Anorganik 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1419572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Figen ARSLAN BİÇER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Anorganik 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216282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Ayşe Elif BÖYÜKBAYRAM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Fizikokimya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0867899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İsmail YILMAZ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Anorganik 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1624363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İrem OKMAN KOÇOĞLU (Bölüm Başkan Yrd.)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Analitik 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5297296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Sedef ŞİŞMANOĞLU (Bölüm Başkan Yrd.)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Polimer Kimyası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2782576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Semiha YILDIRIM SARIKAYA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Organik 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4117562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Turgut SÖNMEZ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Fizikokimya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240251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EB02C5CC-D224-9CBC-8436-C7412E1079B1}"/>
              </a:ext>
            </a:extLst>
          </p:cNvPr>
          <p:cNvSpPr txBox="1"/>
          <p:nvPr/>
        </p:nvSpPr>
        <p:spPr>
          <a:xfrm>
            <a:off x="4977296" y="6269312"/>
            <a:ext cx="2237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/>
              <a:t>Toplam 12 öğretim üyesi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BD5847-E43A-640A-13AB-AEA88EAD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2336" y="6498562"/>
            <a:ext cx="11342989" cy="365125"/>
          </a:xfrm>
        </p:spPr>
        <p:txBody>
          <a:bodyPr/>
          <a:lstStyle/>
          <a:p>
            <a:r>
              <a:rPr lang="en-US" dirty="0" err="1"/>
              <a:t>Karabük</a:t>
            </a:r>
            <a:r>
              <a:rPr lang="en-US" dirty="0"/>
              <a:t> </a:t>
            </a:r>
            <a:r>
              <a:rPr lang="en-US" dirty="0" err="1"/>
              <a:t>Üniversitesi</a:t>
            </a:r>
            <a:r>
              <a:rPr lang="en-US" dirty="0"/>
              <a:t>                                                                  </a:t>
            </a:r>
            <a:r>
              <a:rPr lang="en-US" dirty="0" err="1"/>
              <a:t>FenFakültesi</a:t>
            </a:r>
            <a:r>
              <a:rPr lang="en-US" dirty="0"/>
              <a:t>                                           28.11.2023</a:t>
            </a:r>
            <a:r>
              <a:rPr lang="tr-TR" dirty="0"/>
              <a:t>	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0B877-1147-4824-DFD0-C943C65F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7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51544" y="330527"/>
            <a:ext cx="1143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MATEMATİK BÖLÜMÜ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683566"/>
              </p:ext>
            </p:extLst>
          </p:nvPr>
        </p:nvGraphicFramePr>
        <p:xfrm>
          <a:off x="321277" y="998521"/>
          <a:ext cx="11269362" cy="4998720"/>
        </p:xfrm>
        <a:graphic>
          <a:graphicData uri="http://schemas.openxmlformats.org/drawingml/2006/table">
            <a:tbl>
              <a:tblPr firstRow="1">
                <a:tableStyleId>{EB344D84-9AFB-497E-A393-DC336BA19D2E}</a:tableStyleId>
              </a:tblPr>
              <a:tblGrid>
                <a:gridCol w="6579894">
                  <a:extLst>
                    <a:ext uri="{9D8B030D-6E8A-4147-A177-3AD203B41FA5}">
                      <a16:colId xmlns:a16="http://schemas.microsoft.com/office/drawing/2014/main" val="26838868"/>
                    </a:ext>
                  </a:extLst>
                </a:gridCol>
                <a:gridCol w="4689468">
                  <a:extLst>
                    <a:ext uri="{9D8B030D-6E8A-4147-A177-3AD203B41FA5}">
                      <a16:colId xmlns:a16="http://schemas.microsoft.com/office/drawing/2014/main" val="2692233831"/>
                    </a:ext>
                  </a:extLst>
                </a:gridCol>
              </a:tblGrid>
              <a:tr h="38092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Akademik Personel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Anabilim Dalı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4816684"/>
                  </a:ext>
                </a:extLst>
              </a:tr>
              <a:tr h="356741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Prof. Dr. Şerif AMİROV ( Bölüm Başkanı)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Uygulamalı Matematik</a:t>
                      </a:r>
                      <a:endParaRPr lang="tr-TR" sz="180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598095"/>
                  </a:ext>
                </a:extLst>
              </a:tr>
              <a:tr h="356741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Prof. Dr. Ayşe NALLI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Cebir ve Sayılar Teorisi</a:t>
                      </a:r>
                      <a:endParaRPr lang="tr-TR" sz="180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2154659"/>
                  </a:ext>
                </a:extLst>
              </a:tr>
              <a:tr h="356741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Doç. Dr. Murat DÜZ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Matematiğin Temelleri ve Lojik</a:t>
                      </a:r>
                      <a:endParaRPr lang="tr-TR" sz="180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727135"/>
                  </a:ext>
                </a:extLst>
              </a:tr>
              <a:tr h="38092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Çiğdem İNCİ KUZU (Bölüm Başkan Yrd.)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Geometri</a:t>
                      </a:r>
                      <a:endParaRPr lang="tr-TR" sz="180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216282"/>
                  </a:ext>
                </a:extLst>
              </a:tr>
              <a:tr h="391405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Ebru ERGÜN HÜSEYİN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Uygulamalı Matematik</a:t>
                      </a:r>
                      <a:endParaRPr lang="tr-TR" sz="180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0867899"/>
                  </a:ext>
                </a:extLst>
              </a:tr>
              <a:tr h="38092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 err="1"/>
                        <a:t>Öğr</a:t>
                      </a:r>
                      <a:r>
                        <a:rPr lang="tr-TR" sz="2000" dirty="0"/>
                        <a:t>. Üyesi Özlem ÖZTÜRK MIZRAK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Uygulamalı Matematik</a:t>
                      </a:r>
                      <a:endParaRPr lang="tr-TR" sz="180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5297296"/>
                  </a:ext>
                </a:extLst>
              </a:tr>
              <a:tr h="2003236"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/>
                        <a:t>Öğr. Üyesi Ahmet EMİN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/>
                        <a:t>Öğr. Üyesi Adil HÜSEYİN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/>
                        <a:t>Öğr. Üyesi Emrah KARAMAN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2000" dirty="0"/>
                        <a:t>Öğr. Üyesi Ahmet  Zahid KÜÇÜK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</a:rPr>
                        <a:t>Öğr. Gör. Emre Çağlar KARABABA</a:t>
                      </a: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</a:rPr>
                        <a:t>Arş. Gör. Merve Nur BARAN</a:t>
                      </a:r>
                    </a:p>
                    <a:p>
                      <a:pPr algn="ctr"/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Cebir ve Sayılar Teorisi</a:t>
                      </a: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Analiz ve Fonksiyonlar Teorisi</a:t>
                      </a: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Uygulamalı Matematik</a:t>
                      </a: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Cebir ve Sayılar Teorisi</a:t>
                      </a:r>
                    </a:p>
                    <a:p>
                      <a:pPr algn="ctr"/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Matematik</a:t>
                      </a:r>
                    </a:p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1" kern="1200" dirty="0">
                          <a:solidFill>
                            <a:schemeClr val="dk1"/>
                          </a:solidFill>
                          <a:effectLst/>
                        </a:rPr>
                        <a:t>Analiz ve Fonksiyonlar Teorisi</a:t>
                      </a:r>
                    </a:p>
                    <a:p>
                      <a:pPr algn="ctr"/>
                      <a:endParaRPr lang="tr-TR" sz="180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bg1"/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2782576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54D53FF4-FBCB-8AB2-F04B-EC9FD0C8BD4C}"/>
              </a:ext>
            </a:extLst>
          </p:cNvPr>
          <p:cNvSpPr txBox="1"/>
          <p:nvPr/>
        </p:nvSpPr>
        <p:spPr>
          <a:xfrm>
            <a:off x="4077503" y="6406487"/>
            <a:ext cx="4643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/>
              <a:t>Toplam 10 öğretim üyesi ve 2 öğretim elemanı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3D3455-4014-A674-D5E4-32DF212A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Karabük</a:t>
            </a:r>
            <a:r>
              <a:rPr lang="en-US" dirty="0"/>
              <a:t> </a:t>
            </a:r>
            <a:r>
              <a:rPr lang="en-US" dirty="0" err="1"/>
              <a:t>Üniversitesi</a:t>
            </a:r>
            <a:r>
              <a:rPr lang="en-US" dirty="0"/>
              <a:t>                                                                  Fen </a:t>
            </a:r>
            <a:r>
              <a:rPr lang="en-US" dirty="0" err="1"/>
              <a:t>Fakültesi</a:t>
            </a:r>
            <a:r>
              <a:rPr lang="en-US" dirty="0"/>
              <a:t>                                           28.11.2023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7F4D7-FD1F-0FF1-13F8-B0136EBB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9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0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20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22" name="Isosceles Triangle 20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24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2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2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30" name="Isosceles Triangle 20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32" name="Isosceles Triangle 21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</p:grpSp>
      <p:pic>
        <p:nvPicPr>
          <p:cNvPr id="3" name="Resim 2" descr="kırpıntı çizim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51200C22-DD75-7314-1F12-E97A11833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18450" b="13368"/>
          <a:stretch/>
        </p:blipFill>
        <p:spPr>
          <a:xfrm>
            <a:off x="7149" y="-64288"/>
            <a:ext cx="12191999" cy="6857990"/>
          </a:xfrm>
          <a:prstGeom prst="rect">
            <a:avLst/>
          </a:prstGeom>
        </p:spPr>
      </p:pic>
      <p:sp>
        <p:nvSpPr>
          <p:cNvPr id="234" name="Isosceles Triangle 212">
            <a:extLst>
              <a:ext uri="{FF2B5EF4-FFF2-40B4-BE49-F238E27FC236}">
                <a16:creationId xmlns:a16="http://schemas.microsoft.com/office/drawing/2014/main" id="{F5F0CD5C-72F3-4090-8A69-8E15CB432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15" name="Parallelogram 214">
            <a:extLst>
              <a:ext uri="{FF2B5EF4-FFF2-40B4-BE49-F238E27FC236}">
                <a16:creationId xmlns:a16="http://schemas.microsoft.com/office/drawing/2014/main" id="{217496A2-9394-4FB7-BA0E-717D2D2E7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D02CF681-4765-4E88-802F-B2474DCD5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3D57B2BA-243C-45C7-A5D8-46CA7194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Rectangle 23">
            <a:extLst>
              <a:ext uri="{FF2B5EF4-FFF2-40B4-BE49-F238E27FC236}">
                <a16:creationId xmlns:a16="http://schemas.microsoft.com/office/drawing/2014/main" id="{67374FB5-CBB7-46FF-95B5-2251BC68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23" name="Rectangle 25">
            <a:extLst>
              <a:ext uri="{FF2B5EF4-FFF2-40B4-BE49-F238E27FC236}">
                <a16:creationId xmlns:a16="http://schemas.microsoft.com/office/drawing/2014/main" id="{34BCEAB7-D9E0-40A4-9254-8593BD3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567A354-BB63-405C-8E5F-2F510E67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F0E056B-A894-5639-D590-D8B6F04F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272" y="118759"/>
            <a:ext cx="4482553" cy="1775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/>
              <a:t>          İDARİ PERSONEL</a:t>
            </a:r>
          </a:p>
        </p:txBody>
      </p:sp>
      <p:sp>
        <p:nvSpPr>
          <p:cNvPr id="138" name="Footer Placeholder 137">
            <a:extLst>
              <a:ext uri="{FF2B5EF4-FFF2-40B4-BE49-F238E27FC236}">
                <a16:creationId xmlns:a16="http://schemas.microsoft.com/office/drawing/2014/main" id="{83F351E8-1FF5-B900-1B52-A5F4CF57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2401" y="6041362"/>
            <a:ext cx="4021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9C6326A3-5CEB-CD2B-D6BC-E14B7D04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B1490D-8626-4C3C-B12F-B23FFEEA7B1F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27" name="Rectangle 27">
            <a:extLst>
              <a:ext uri="{FF2B5EF4-FFF2-40B4-BE49-F238E27FC236}">
                <a16:creationId xmlns:a16="http://schemas.microsoft.com/office/drawing/2014/main" id="{9185A8D7-2F20-4F7A-97BE-21DB1654C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29" name="Rectangle 28">
            <a:extLst>
              <a:ext uri="{FF2B5EF4-FFF2-40B4-BE49-F238E27FC236}">
                <a16:creationId xmlns:a16="http://schemas.microsoft.com/office/drawing/2014/main" id="{CB65BD56-22B3-4E13-BFCA-B8E8BEB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31" name="Rectangle 29">
            <a:extLst>
              <a:ext uri="{FF2B5EF4-FFF2-40B4-BE49-F238E27FC236}">
                <a16:creationId xmlns:a16="http://schemas.microsoft.com/office/drawing/2014/main" id="{6790ED68-BCA0-4247-A72F-1CB85DF06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33" name="Isosceles Triangle 232">
            <a:extLst>
              <a:ext uri="{FF2B5EF4-FFF2-40B4-BE49-F238E27FC236}">
                <a16:creationId xmlns:a16="http://schemas.microsoft.com/office/drawing/2014/main" id="{DD0F2B3F-DC55-4FA7-B667-1ACD0792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graphicFrame>
        <p:nvGraphicFramePr>
          <p:cNvPr id="7" name="Metin kutusu 2">
            <a:extLst>
              <a:ext uri="{FF2B5EF4-FFF2-40B4-BE49-F238E27FC236}">
                <a16:creationId xmlns:a16="http://schemas.microsoft.com/office/drawing/2014/main" id="{792B7794-AC00-FA24-9C26-9C679034E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172202"/>
              </p:ext>
            </p:extLst>
          </p:nvPr>
        </p:nvGraphicFramePr>
        <p:xfrm>
          <a:off x="697117" y="1593411"/>
          <a:ext cx="6684494" cy="4456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971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385C92-35BB-0107-F7AB-DC56035CF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2368" y="-1094765"/>
            <a:ext cx="5257800" cy="2806704"/>
          </a:xfrm>
        </p:spPr>
        <p:txBody>
          <a:bodyPr anchor="b">
            <a:normAutofit/>
          </a:bodyPr>
          <a:lstStyle/>
          <a:p>
            <a:pPr algn="l"/>
            <a:r>
              <a:rPr lang="tr-TR" sz="3600" b="1" dirty="0">
                <a:solidFill>
                  <a:schemeClr val="tx2">
                    <a:lumMod val="75000"/>
                  </a:schemeClr>
                </a:solidFill>
              </a:rPr>
              <a:t>FİZİKİ</a:t>
            </a:r>
            <a:r>
              <a:rPr lang="tr-TR" sz="4400" b="1" dirty="0"/>
              <a:t> </a:t>
            </a:r>
            <a:r>
              <a:rPr lang="tr-TR" sz="3600" b="1" dirty="0">
                <a:solidFill>
                  <a:schemeClr val="tx2">
                    <a:lumMod val="75000"/>
                  </a:schemeClr>
                </a:solidFill>
              </a:rPr>
              <a:t>DURUM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E5DC2C2-3F8E-01F0-FA8C-89BDB7C77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0038" y="2005293"/>
            <a:ext cx="6643905" cy="3652685"/>
          </a:xfrm>
        </p:spPr>
        <p:txBody>
          <a:bodyPr>
            <a:normAutofit/>
          </a:bodyPr>
          <a:lstStyle/>
          <a:p>
            <a:pPr algn="just"/>
            <a:r>
              <a:rPr lang="tr-TR" sz="3600" kern="10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Fen Fakültesi bünyesinde, 1 adet Kimya öğrenci laboratuvarı, 8 adet Kimya araştırma laboratuvarı, 1 adet Fizik araştırma Laboratuvarı, 1 adet Bilgisayar Laboratuvarı ve 1 adet cihaz odası bulunmaktadır.</a:t>
            </a:r>
            <a:endParaRPr lang="tr-TR" sz="3600" kern="1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l"/>
            <a:endParaRPr lang="tr-TR" sz="2000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96B51-0C25-903E-D8EC-B0F3ED6D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Karabük Üniversitesi                                                                  Fen Fakültesi                                           28.11.2023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36B8D-186A-AF47-A2CD-33B6CC74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490D-8626-4C3C-B12F-B23FFEEA7B1F}" type="slidenum">
              <a:rPr lang="tr-TR" smtClean="0"/>
              <a:t>9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50C5E93-DA77-F9D2-21B0-2448D4B3C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8292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1501"/>
      </p:ext>
    </p:extLst>
  </p:cSld>
  <p:clrMapOvr>
    <a:masterClrMapping/>
  </p:clrMapOvr>
</p:sld>
</file>

<file path=ppt/theme/theme1.xml><?xml version="1.0" encoding="utf-8"?>
<a:theme xmlns:a="http://schemas.openxmlformats.org/drawingml/2006/main" name="Yüzeyler">
  <a:themeElements>
    <a:clrScheme name="Özel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Özel 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00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7975</TotalTime>
  <Words>1483</Words>
  <Application>Microsoft Office PowerPoint</Application>
  <PresentationFormat>Geniş ekran</PresentationFormat>
  <Paragraphs>426</Paragraphs>
  <Slides>43</Slides>
  <Notes>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Cambria</vt:lpstr>
      <vt:lpstr>Times New Roman</vt:lpstr>
      <vt:lpstr>Trebuchet MS</vt:lpstr>
      <vt:lpstr>Wingdings 3</vt:lpstr>
      <vt:lpstr>Yüzeyler</vt:lpstr>
      <vt:lpstr>PowerPoint Sunusu</vt:lpstr>
      <vt:lpstr>PowerPoint Sunusu</vt:lpstr>
      <vt:lpstr>PowerPoint Sunusu</vt:lpstr>
      <vt:lpstr>AKADEMİK PERSONEL</vt:lpstr>
      <vt:lpstr>PowerPoint Sunusu</vt:lpstr>
      <vt:lpstr>PowerPoint Sunusu</vt:lpstr>
      <vt:lpstr>PowerPoint Sunusu</vt:lpstr>
      <vt:lpstr>          İDARİ PERSONEL</vt:lpstr>
      <vt:lpstr>FİZİKİ DURUM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ÖĞRENCİ SAYILARI</vt:lpstr>
      <vt:lpstr>PowerPoint Sunusu</vt:lpstr>
      <vt:lpstr>PowerPoint Sunusu</vt:lpstr>
      <vt:lpstr>PowerPoint Sunusu</vt:lpstr>
      <vt:lpstr>BİLİMSEL FAALİYETLER</vt:lpstr>
      <vt:lpstr>PowerPoint Sunusu</vt:lpstr>
      <vt:lpstr>PowerPoint Sunusu</vt:lpstr>
      <vt:lpstr>PATENTLER</vt:lpstr>
      <vt:lpstr>PowerPoint Sunusu</vt:lpstr>
      <vt:lpstr>PROJELER</vt:lpstr>
      <vt:lpstr>PowerPoint Sunusu</vt:lpstr>
      <vt:lpstr>PowerPoint Sunusu</vt:lpstr>
      <vt:lpstr>Matematik Projeleri</vt:lpstr>
      <vt:lpstr>PowerPoint Sunusu</vt:lpstr>
      <vt:lpstr>PowerPoint Sunusu</vt:lpstr>
      <vt:lpstr>PowerPoint Sunusu</vt:lpstr>
      <vt:lpstr>PowerPoint Sunusu</vt:lpstr>
      <vt:lpstr>PowerPoint Sunusu</vt:lpstr>
      <vt:lpstr>                    DERS YÜKLERİ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KIM492 KİMYASAL KİNETİK</dc:title>
  <dc:creator>IOK</dc:creator>
  <cp:lastModifiedBy>MUSTAFA DOGAN</cp:lastModifiedBy>
  <cp:revision>373</cp:revision>
  <dcterms:created xsi:type="dcterms:W3CDTF">2020-03-22T13:17:27Z</dcterms:created>
  <dcterms:modified xsi:type="dcterms:W3CDTF">2023-11-30T13:43:07Z</dcterms:modified>
</cp:coreProperties>
</file>